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56" r:id="rId10"/>
    <p:sldId id="265"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C30"/>
    <a:srgbClr val="623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1" d="100"/>
          <a:sy n="131"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623092"/>
              </a:solidFill>
              <a:ln w="25400">
                <a:solidFill>
                  <a:schemeClr val="lt1"/>
                </a:solidFill>
              </a:ln>
              <a:effectLst>
                <a:outerShdw sx="1000" sy="1000" algn="ctr" rotWithShape="0">
                  <a:srgbClr val="000000"/>
                </a:outerShdw>
              </a:effectLst>
              <a:sp3d contourW="25400">
                <a:contourClr>
                  <a:schemeClr val="lt1"/>
                </a:contourClr>
              </a:sp3d>
            </c:spPr>
            <c:extLst xmlns:c16r2="http://schemas.microsoft.com/office/drawing/2015/06/chart">
              <c:ext xmlns:c16="http://schemas.microsoft.com/office/drawing/2014/chart" uri="{C3380CC4-5D6E-409C-BE32-E72D297353CC}">
                <c16:uniqueId val="{00000001-1294-4A3B-B80A-16BC93CF336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294-4A3B-B80A-16BC93CF3369}"/>
              </c:ext>
            </c:extLst>
          </c:dPt>
          <c:dPt>
            <c:idx val="2"/>
            <c:bubble3D val="0"/>
            <c:spPr>
              <a:solidFill>
                <a:srgbClr val="00B0F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294-4A3B-B80A-16BC93CF3369}"/>
              </c:ext>
            </c:extLst>
          </c:dPt>
          <c:dPt>
            <c:idx val="3"/>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294-4A3B-B80A-16BC93CF336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c:v>
                </c:pt>
                <c:pt idx="1">
                  <c:v>3.2</c:v>
                </c:pt>
                <c:pt idx="2">
                  <c:v>1.4</c:v>
                </c:pt>
                <c:pt idx="3">
                  <c:v>1.2</c:v>
                </c:pt>
              </c:numCache>
            </c:numRef>
          </c:val>
          <c:extLst xmlns:c16r2="http://schemas.microsoft.com/office/drawing/2015/06/chart">
            <c:ext xmlns:c16="http://schemas.microsoft.com/office/drawing/2014/chart" uri="{C3380CC4-5D6E-409C-BE32-E72D297353CC}">
              <c16:uniqueId val="{00000008-1294-4A3B-B80A-16BC93CF336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623092"/>
              </a:solidFill>
              <a:ln w="25400">
                <a:solidFill>
                  <a:schemeClr val="lt1"/>
                </a:solidFill>
              </a:ln>
              <a:effectLst>
                <a:outerShdw sx="1000" sy="1000" algn="ctr" rotWithShape="0">
                  <a:srgbClr val="000000"/>
                </a:outerShdw>
              </a:effectLst>
              <a:sp3d contourW="25400">
                <a:contourClr>
                  <a:schemeClr val="lt1"/>
                </a:contourClr>
              </a:sp3d>
            </c:spPr>
            <c:extLst xmlns:c16r2="http://schemas.microsoft.com/office/drawing/2015/06/chart">
              <c:ext xmlns:c16="http://schemas.microsoft.com/office/drawing/2014/chart" uri="{C3380CC4-5D6E-409C-BE32-E72D297353CC}">
                <c16:uniqueId val="{00000001-7AA2-4E58-99C6-DB5F9021E26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AA2-4E58-99C6-DB5F9021E26B}"/>
              </c:ext>
            </c:extLst>
          </c:dPt>
          <c:dPt>
            <c:idx val="2"/>
            <c:bubble3D val="0"/>
            <c:spPr>
              <a:solidFill>
                <a:srgbClr val="00B0F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AA2-4E58-99C6-DB5F9021E26B}"/>
              </c:ext>
            </c:extLst>
          </c:dPt>
          <c:dPt>
            <c:idx val="3"/>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AA2-4E58-99C6-DB5F9021E26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c:v>
                </c:pt>
                <c:pt idx="1">
                  <c:v>3.2</c:v>
                </c:pt>
                <c:pt idx="2">
                  <c:v>1.4</c:v>
                </c:pt>
                <c:pt idx="3">
                  <c:v>1.2</c:v>
                </c:pt>
              </c:numCache>
            </c:numRef>
          </c:val>
          <c:extLst xmlns:c16r2="http://schemas.microsoft.com/office/drawing/2015/06/chart">
            <c:ext xmlns:c16="http://schemas.microsoft.com/office/drawing/2014/chart" uri="{C3380CC4-5D6E-409C-BE32-E72D297353CC}">
              <c16:uniqueId val="{00000008-7AA2-4E58-99C6-DB5F9021E26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623092"/>
              </a:solidFill>
              <a:ln w="25400">
                <a:solidFill>
                  <a:schemeClr val="lt1"/>
                </a:solidFill>
              </a:ln>
              <a:effectLst>
                <a:outerShdw sx="1000" sy="1000" algn="ctr" rotWithShape="0">
                  <a:srgbClr val="000000"/>
                </a:outerShdw>
              </a:effectLst>
              <a:sp3d contourW="25400">
                <a:contourClr>
                  <a:schemeClr val="lt1"/>
                </a:contourClr>
              </a:sp3d>
            </c:spPr>
            <c:extLst xmlns:c16r2="http://schemas.microsoft.com/office/drawing/2015/06/chart">
              <c:ext xmlns:c16="http://schemas.microsoft.com/office/drawing/2014/chart" uri="{C3380CC4-5D6E-409C-BE32-E72D297353CC}">
                <c16:uniqueId val="{00000001-E818-4764-B042-FD3719655C67}"/>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818-4764-B042-FD3719655C67}"/>
              </c:ext>
            </c:extLst>
          </c:dPt>
          <c:dPt>
            <c:idx val="2"/>
            <c:bubble3D val="0"/>
            <c:spPr>
              <a:solidFill>
                <a:srgbClr val="00B0F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818-4764-B042-FD3719655C67}"/>
              </c:ext>
            </c:extLst>
          </c:dPt>
          <c:dPt>
            <c:idx val="3"/>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818-4764-B042-FD3719655C6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c:v>
                </c:pt>
                <c:pt idx="1">
                  <c:v>3.2</c:v>
                </c:pt>
                <c:pt idx="2">
                  <c:v>1.4</c:v>
                </c:pt>
                <c:pt idx="3">
                  <c:v>1.2</c:v>
                </c:pt>
              </c:numCache>
            </c:numRef>
          </c:val>
          <c:extLst xmlns:c16r2="http://schemas.microsoft.com/office/drawing/2015/06/chart">
            <c:ext xmlns:c16="http://schemas.microsoft.com/office/drawing/2014/chart" uri="{C3380CC4-5D6E-409C-BE32-E72D297353CC}">
              <c16:uniqueId val="{00000008-E818-4764-B042-FD3719655C6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B7C76-9B87-4C39-9795-188944A80844}"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390643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B7C76-9B87-4C39-9795-188944A80844}"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352401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B7C76-9B87-4C39-9795-188944A80844}"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298673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B7C76-9B87-4C39-9795-188944A80844}"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358762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B7C76-9B87-4C39-9795-188944A80844}"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194082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B7C76-9B87-4C39-9795-188944A80844}" type="datetimeFigureOut">
              <a:rPr lang="en-US" smtClean="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12023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B7C76-9B87-4C39-9795-188944A80844}" type="datetimeFigureOut">
              <a:rPr lang="en-US" smtClean="0"/>
              <a:t>8/13/18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12146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B7C76-9B87-4C39-9795-188944A80844}" type="datetimeFigureOut">
              <a:rPr lang="en-US" smtClean="0"/>
              <a:t>8/13/18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150853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B7C76-9B87-4C39-9795-188944A80844}" type="datetimeFigureOut">
              <a:rPr lang="en-US" smtClean="0"/>
              <a:t>8/13/18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223463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7C76-9B87-4C39-9795-188944A80844}" type="datetimeFigureOut">
              <a:rPr lang="en-US" smtClean="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272105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7C76-9B87-4C39-9795-188944A80844}" type="datetimeFigureOut">
              <a:rPr lang="en-US" smtClean="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A6F258-19F9-497D-9EC2-662EF475E098}" type="slidenum">
              <a:rPr lang="en-US" smtClean="0"/>
              <a:t>‹#›</a:t>
            </a:fld>
            <a:endParaRPr lang="en-US" dirty="0"/>
          </a:p>
        </p:txBody>
      </p:sp>
    </p:spTree>
    <p:extLst>
      <p:ext uri="{BB962C8B-B14F-4D97-AF65-F5344CB8AC3E}">
        <p14:creationId xmlns:p14="http://schemas.microsoft.com/office/powerpoint/2010/main" val="42487617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B7C76-9B87-4C39-9795-188944A80844}" type="datetimeFigureOut">
              <a:rPr lang="en-US" smtClean="0"/>
              <a:t>8/13/18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6F258-19F9-497D-9EC2-662EF475E098}" type="slidenum">
              <a:rPr lang="en-US" smtClean="0"/>
              <a:t>‹#›</a:t>
            </a:fld>
            <a:endParaRPr lang="en-US" dirty="0"/>
          </a:p>
        </p:txBody>
      </p:sp>
    </p:spTree>
    <p:extLst>
      <p:ext uri="{BB962C8B-B14F-4D97-AF65-F5344CB8AC3E}">
        <p14:creationId xmlns:p14="http://schemas.microsoft.com/office/powerpoint/2010/main" val="44961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00648"/>
            <a:ext cx="9144000" cy="1267485"/>
          </a:xfrm>
        </p:spPr>
        <p:txBody>
          <a:bodyPr>
            <a:noAutofit/>
          </a:bodyPr>
          <a:lstStyle/>
          <a:p>
            <a:r>
              <a:rPr lang="en-US" sz="5500" dirty="0">
                <a:solidFill>
                  <a:schemeClr val="bg1"/>
                </a:solidFill>
                <a:latin typeface="Nunito Sans ExtraBold" panose="00000900000000000000" pitchFamily="2" charset="0"/>
              </a:rPr>
              <a:t>My Killer Pitch Deck</a:t>
            </a:r>
          </a:p>
        </p:txBody>
      </p:sp>
      <p:sp>
        <p:nvSpPr>
          <p:cNvPr id="88" name="Title 1"/>
          <p:cNvSpPr txBox="1">
            <a:spLocks/>
          </p:cNvSpPr>
          <p:nvPr/>
        </p:nvSpPr>
        <p:spPr>
          <a:xfrm>
            <a:off x="0" y="3268133"/>
            <a:ext cx="12192000" cy="9821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Nunito Sans" panose="00000500000000000000" pitchFamily="2" charset="0"/>
              </a:rPr>
              <a:t>Your Subtitle, Tagline or Elevator Pitch </a:t>
            </a:r>
          </a:p>
          <a:p>
            <a:r>
              <a:rPr lang="en-US" sz="2400" dirty="0">
                <a:solidFill>
                  <a:schemeClr val="bg1"/>
                </a:solidFill>
                <a:latin typeface="Nunito Sans" panose="00000500000000000000" pitchFamily="2" charset="0"/>
              </a:rPr>
              <a:t>(use a maximum of 7 words to describe what your company is all about)</a:t>
            </a:r>
          </a:p>
        </p:txBody>
      </p:sp>
      <p:cxnSp>
        <p:nvCxnSpPr>
          <p:cNvPr id="7" name="Straight Connector 6"/>
          <p:cNvCxnSpPr/>
          <p:nvPr/>
        </p:nvCxnSpPr>
        <p:spPr>
          <a:xfrm>
            <a:off x="5003798" y="3293534"/>
            <a:ext cx="2396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stretch>
            <a:fillRect/>
          </a:stretch>
        </p:blipFill>
        <p:spPr>
          <a:xfrm>
            <a:off x="4545392" y="5826249"/>
            <a:ext cx="3101214" cy="546507"/>
          </a:xfrm>
          <a:prstGeom prst="rect">
            <a:avLst/>
          </a:prstGeom>
        </p:spPr>
      </p:pic>
    </p:spTree>
    <p:extLst>
      <p:ext uri="{BB962C8B-B14F-4D97-AF65-F5344CB8AC3E}">
        <p14:creationId xmlns:p14="http://schemas.microsoft.com/office/powerpoint/2010/main" val="38615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3092"/>
              </a:solidFill>
            </a:endParaRPr>
          </a:p>
        </p:txBody>
      </p:sp>
      <p:sp>
        <p:nvSpPr>
          <p:cNvPr id="2" name="Title 1"/>
          <p:cNvSpPr>
            <a:spLocks noGrp="1"/>
          </p:cNvSpPr>
          <p:nvPr>
            <p:ph type="ctrTitle"/>
          </p:nvPr>
        </p:nvSpPr>
        <p:spPr>
          <a:xfrm>
            <a:off x="169327" y="237064"/>
            <a:ext cx="9144000" cy="724430"/>
          </a:xfrm>
        </p:spPr>
        <p:txBody>
          <a:bodyPr>
            <a:normAutofit/>
          </a:bodyPr>
          <a:lstStyle/>
          <a:p>
            <a:pPr algn="l"/>
            <a:r>
              <a:rPr lang="en-US" sz="4400" dirty="0">
                <a:solidFill>
                  <a:schemeClr val="bg1"/>
                </a:solidFill>
                <a:latin typeface="Nunito Sans ExtraBold" panose="00000900000000000000" pitchFamily="2" charset="0"/>
              </a:rPr>
              <a:t>The Team</a:t>
            </a:r>
          </a:p>
        </p:txBody>
      </p:sp>
      <p:pic>
        <p:nvPicPr>
          <p:cNvPr id="8" name="Picture 7"/>
          <p:cNvPicPr>
            <a:picLocks noChangeAspect="1"/>
          </p:cNvPicPr>
          <p:nvPr/>
        </p:nvPicPr>
        <p:blipFill>
          <a:blip r:embed="rId3"/>
          <a:stretch>
            <a:fillRect/>
          </a:stretch>
        </p:blipFill>
        <p:spPr>
          <a:xfrm>
            <a:off x="1136474" y="1644016"/>
            <a:ext cx="2287814" cy="2277318"/>
          </a:xfrm>
          <a:prstGeom prst="rect">
            <a:avLst/>
          </a:prstGeom>
        </p:spPr>
      </p:pic>
      <p:sp>
        <p:nvSpPr>
          <p:cNvPr id="24" name="Title 1"/>
          <p:cNvSpPr txBox="1">
            <a:spLocks/>
          </p:cNvSpPr>
          <p:nvPr/>
        </p:nvSpPr>
        <p:spPr>
          <a:xfrm>
            <a:off x="1027582" y="4543621"/>
            <a:ext cx="1906973" cy="9471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bg2">
                    <a:lumMod val="25000"/>
                  </a:schemeClr>
                </a:solidFill>
                <a:latin typeface="Nunito Sans ExtraBold" panose="00000900000000000000" pitchFamily="2" charset="0"/>
              </a:rPr>
              <a:t>Age: </a:t>
            </a:r>
            <a:r>
              <a:rPr lang="en-US" sz="1200" dirty="0">
                <a:solidFill>
                  <a:schemeClr val="bg2">
                    <a:lumMod val="25000"/>
                  </a:schemeClr>
                </a:solidFill>
                <a:latin typeface="Nunito Sans Light" panose="00000400000000000000" pitchFamily="2" charset="0"/>
              </a:rPr>
              <a:t>1-100</a:t>
            </a:r>
          </a:p>
          <a:p>
            <a:pPr algn="l"/>
            <a:r>
              <a:rPr lang="en-US" sz="1200" dirty="0">
                <a:solidFill>
                  <a:schemeClr val="bg2">
                    <a:lumMod val="25000"/>
                  </a:schemeClr>
                </a:solidFill>
                <a:latin typeface="Nunito Sans ExtraBold" panose="00000900000000000000" pitchFamily="2" charset="0"/>
              </a:rPr>
              <a:t>Work: </a:t>
            </a:r>
            <a:r>
              <a:rPr lang="en-US" sz="1200" dirty="0">
                <a:solidFill>
                  <a:schemeClr val="bg2">
                    <a:lumMod val="25000"/>
                  </a:schemeClr>
                </a:solidFill>
                <a:latin typeface="Nunito Sans Light" panose="00000400000000000000" pitchFamily="2" charset="0"/>
              </a:rPr>
              <a:t>Job Title</a:t>
            </a:r>
          </a:p>
          <a:p>
            <a:pPr algn="l"/>
            <a:r>
              <a:rPr lang="en-US" sz="1200" dirty="0">
                <a:solidFill>
                  <a:schemeClr val="bg2">
                    <a:lumMod val="25000"/>
                  </a:schemeClr>
                </a:solidFill>
                <a:latin typeface="Nunito Sans ExtraBold" panose="00000900000000000000" pitchFamily="2" charset="0"/>
              </a:rPr>
              <a:t>Family: </a:t>
            </a:r>
            <a:r>
              <a:rPr lang="en-US" sz="1200" dirty="0">
                <a:solidFill>
                  <a:schemeClr val="bg2">
                    <a:lumMod val="25000"/>
                  </a:schemeClr>
                </a:solidFill>
                <a:latin typeface="Nunito Sans Light" panose="00000400000000000000" pitchFamily="2" charset="0"/>
              </a:rPr>
              <a:t>Married, Kids</a:t>
            </a:r>
          </a:p>
          <a:p>
            <a:pPr algn="l"/>
            <a:r>
              <a:rPr lang="en-US" sz="1200" dirty="0">
                <a:solidFill>
                  <a:schemeClr val="bg2">
                    <a:lumMod val="25000"/>
                  </a:schemeClr>
                </a:solidFill>
                <a:latin typeface="Nunito Sans ExtraBold" panose="00000900000000000000" pitchFamily="2" charset="0"/>
              </a:rPr>
              <a:t>Character: </a:t>
            </a:r>
            <a:r>
              <a:rPr lang="en-US" sz="1200" dirty="0">
                <a:solidFill>
                  <a:schemeClr val="bg2">
                    <a:lumMod val="25000"/>
                  </a:schemeClr>
                </a:solidFill>
                <a:latin typeface="Nunito Sans Light" panose="00000400000000000000" pitchFamily="2" charset="0"/>
              </a:rPr>
              <a:t>Type</a:t>
            </a:r>
          </a:p>
          <a:p>
            <a:pPr algn="l"/>
            <a:r>
              <a:rPr lang="en-US" sz="1200" dirty="0">
                <a:solidFill>
                  <a:schemeClr val="bg2">
                    <a:lumMod val="25000"/>
                  </a:schemeClr>
                </a:solidFill>
                <a:latin typeface="Nunito Sans ExtraBold" panose="00000900000000000000" pitchFamily="2" charset="0"/>
              </a:rPr>
              <a:t>Location: </a:t>
            </a:r>
            <a:r>
              <a:rPr lang="en-US" sz="1200" dirty="0">
                <a:solidFill>
                  <a:schemeClr val="bg2">
                    <a:lumMod val="25000"/>
                  </a:schemeClr>
                </a:solidFill>
                <a:latin typeface="Nunito Sans Light" panose="00000400000000000000" pitchFamily="2" charset="0"/>
              </a:rPr>
              <a:t>City State</a:t>
            </a:r>
          </a:p>
        </p:txBody>
      </p:sp>
      <p:sp>
        <p:nvSpPr>
          <p:cNvPr id="88" name="Subtitle 2"/>
          <p:cNvSpPr txBox="1">
            <a:spLocks/>
          </p:cNvSpPr>
          <p:nvPr/>
        </p:nvSpPr>
        <p:spPr>
          <a:xfrm>
            <a:off x="3873432" y="263697"/>
            <a:ext cx="7921895" cy="7566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Nunito Sans Light" panose="00000400000000000000" pitchFamily="2" charset="0"/>
              </a:rPr>
              <a:t>Who's putting their blood, sweat and tears into this venture? Investors will want to see that the team is passionate, experienced and going to deliver.</a:t>
            </a:r>
          </a:p>
        </p:txBody>
      </p:sp>
      <p:cxnSp>
        <p:nvCxnSpPr>
          <p:cNvPr id="89" name="Straight Connector 88"/>
          <p:cNvCxnSpPr/>
          <p:nvPr/>
        </p:nvCxnSpPr>
        <p:spPr>
          <a:xfrm>
            <a:off x="3424288" y="213275"/>
            <a:ext cx="0" cy="719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itle 1"/>
          <p:cNvSpPr txBox="1">
            <a:spLocks/>
          </p:cNvSpPr>
          <p:nvPr/>
        </p:nvSpPr>
        <p:spPr>
          <a:xfrm>
            <a:off x="1027582" y="4068853"/>
            <a:ext cx="3666882" cy="4484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Chelsea Orville</a:t>
            </a:r>
          </a:p>
        </p:txBody>
      </p:sp>
      <p:cxnSp>
        <p:nvCxnSpPr>
          <p:cNvPr id="92" name="Straight Connector 91"/>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4"/>
          <a:stretch>
            <a:fillRect/>
          </a:stretch>
        </p:blipFill>
        <p:spPr>
          <a:xfrm>
            <a:off x="9878217" y="6379297"/>
            <a:ext cx="1925609" cy="339338"/>
          </a:xfrm>
          <a:prstGeom prst="rect">
            <a:avLst/>
          </a:prstGeom>
        </p:spPr>
      </p:pic>
      <p:sp>
        <p:nvSpPr>
          <p:cNvPr id="9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pic>
        <p:nvPicPr>
          <p:cNvPr id="96" name="Picture 95"/>
          <p:cNvPicPr>
            <a:picLocks noChangeAspect="1"/>
          </p:cNvPicPr>
          <p:nvPr/>
        </p:nvPicPr>
        <p:blipFill>
          <a:blip r:embed="rId3"/>
          <a:stretch>
            <a:fillRect/>
          </a:stretch>
        </p:blipFill>
        <p:spPr>
          <a:xfrm>
            <a:off x="4321977" y="1634381"/>
            <a:ext cx="2287814" cy="2277318"/>
          </a:xfrm>
          <a:prstGeom prst="rect">
            <a:avLst/>
          </a:prstGeom>
        </p:spPr>
      </p:pic>
      <p:sp>
        <p:nvSpPr>
          <p:cNvPr id="97" name="Title 1"/>
          <p:cNvSpPr txBox="1">
            <a:spLocks/>
          </p:cNvSpPr>
          <p:nvPr/>
        </p:nvSpPr>
        <p:spPr>
          <a:xfrm>
            <a:off x="4213085" y="4533986"/>
            <a:ext cx="1906973" cy="9471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bg2">
                    <a:lumMod val="25000"/>
                  </a:schemeClr>
                </a:solidFill>
                <a:latin typeface="Nunito Sans ExtraBold" panose="00000900000000000000" pitchFamily="2" charset="0"/>
              </a:rPr>
              <a:t>Age: </a:t>
            </a:r>
            <a:r>
              <a:rPr lang="en-US" sz="1200" dirty="0">
                <a:solidFill>
                  <a:schemeClr val="bg2">
                    <a:lumMod val="25000"/>
                  </a:schemeClr>
                </a:solidFill>
                <a:latin typeface="Nunito Sans Light" panose="00000400000000000000" pitchFamily="2" charset="0"/>
              </a:rPr>
              <a:t>1-100</a:t>
            </a:r>
          </a:p>
          <a:p>
            <a:pPr algn="l"/>
            <a:r>
              <a:rPr lang="en-US" sz="1200" dirty="0">
                <a:solidFill>
                  <a:schemeClr val="bg2">
                    <a:lumMod val="25000"/>
                  </a:schemeClr>
                </a:solidFill>
                <a:latin typeface="Nunito Sans ExtraBold" panose="00000900000000000000" pitchFamily="2" charset="0"/>
              </a:rPr>
              <a:t>Work: </a:t>
            </a:r>
            <a:r>
              <a:rPr lang="en-US" sz="1200" dirty="0">
                <a:solidFill>
                  <a:schemeClr val="bg2">
                    <a:lumMod val="25000"/>
                  </a:schemeClr>
                </a:solidFill>
                <a:latin typeface="Nunito Sans Light" panose="00000400000000000000" pitchFamily="2" charset="0"/>
              </a:rPr>
              <a:t>Job Title</a:t>
            </a:r>
          </a:p>
          <a:p>
            <a:pPr algn="l"/>
            <a:r>
              <a:rPr lang="en-US" sz="1200" dirty="0">
                <a:solidFill>
                  <a:schemeClr val="bg2">
                    <a:lumMod val="25000"/>
                  </a:schemeClr>
                </a:solidFill>
                <a:latin typeface="Nunito Sans ExtraBold" panose="00000900000000000000" pitchFamily="2" charset="0"/>
              </a:rPr>
              <a:t>Family: </a:t>
            </a:r>
            <a:r>
              <a:rPr lang="en-US" sz="1200" dirty="0">
                <a:solidFill>
                  <a:schemeClr val="bg2">
                    <a:lumMod val="25000"/>
                  </a:schemeClr>
                </a:solidFill>
                <a:latin typeface="Nunito Sans Light" panose="00000400000000000000" pitchFamily="2" charset="0"/>
              </a:rPr>
              <a:t>Married, Kids</a:t>
            </a:r>
          </a:p>
          <a:p>
            <a:pPr algn="l"/>
            <a:r>
              <a:rPr lang="en-US" sz="1200" dirty="0">
                <a:solidFill>
                  <a:schemeClr val="bg2">
                    <a:lumMod val="25000"/>
                  </a:schemeClr>
                </a:solidFill>
                <a:latin typeface="Nunito Sans ExtraBold" panose="00000900000000000000" pitchFamily="2" charset="0"/>
              </a:rPr>
              <a:t>Character: </a:t>
            </a:r>
            <a:r>
              <a:rPr lang="en-US" sz="1200" dirty="0">
                <a:solidFill>
                  <a:schemeClr val="bg2">
                    <a:lumMod val="25000"/>
                  </a:schemeClr>
                </a:solidFill>
                <a:latin typeface="Nunito Sans Light" panose="00000400000000000000" pitchFamily="2" charset="0"/>
              </a:rPr>
              <a:t>Type</a:t>
            </a:r>
          </a:p>
          <a:p>
            <a:pPr algn="l"/>
            <a:r>
              <a:rPr lang="en-US" sz="1200" dirty="0">
                <a:solidFill>
                  <a:schemeClr val="bg2">
                    <a:lumMod val="25000"/>
                  </a:schemeClr>
                </a:solidFill>
                <a:latin typeface="Nunito Sans ExtraBold" panose="00000900000000000000" pitchFamily="2" charset="0"/>
              </a:rPr>
              <a:t>Location: </a:t>
            </a:r>
            <a:r>
              <a:rPr lang="en-US" sz="1200" dirty="0">
                <a:solidFill>
                  <a:schemeClr val="bg2">
                    <a:lumMod val="25000"/>
                  </a:schemeClr>
                </a:solidFill>
                <a:latin typeface="Nunito Sans Light" panose="00000400000000000000" pitchFamily="2" charset="0"/>
              </a:rPr>
              <a:t>City State</a:t>
            </a:r>
          </a:p>
        </p:txBody>
      </p:sp>
      <p:sp>
        <p:nvSpPr>
          <p:cNvPr id="98" name="Title 1"/>
          <p:cNvSpPr txBox="1">
            <a:spLocks/>
          </p:cNvSpPr>
          <p:nvPr/>
        </p:nvSpPr>
        <p:spPr>
          <a:xfrm>
            <a:off x="4213085" y="4059218"/>
            <a:ext cx="3666882" cy="4484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Jack Berger</a:t>
            </a:r>
          </a:p>
        </p:txBody>
      </p:sp>
      <p:pic>
        <p:nvPicPr>
          <p:cNvPr id="99" name="Picture 98"/>
          <p:cNvPicPr>
            <a:picLocks noChangeAspect="1"/>
          </p:cNvPicPr>
          <p:nvPr/>
        </p:nvPicPr>
        <p:blipFill>
          <a:blip r:embed="rId3"/>
          <a:stretch>
            <a:fillRect/>
          </a:stretch>
        </p:blipFill>
        <p:spPr>
          <a:xfrm>
            <a:off x="7746265" y="1608429"/>
            <a:ext cx="2287814" cy="2277318"/>
          </a:xfrm>
          <a:prstGeom prst="rect">
            <a:avLst/>
          </a:prstGeom>
        </p:spPr>
      </p:pic>
      <p:sp>
        <p:nvSpPr>
          <p:cNvPr id="100" name="Title 1"/>
          <p:cNvSpPr txBox="1">
            <a:spLocks/>
          </p:cNvSpPr>
          <p:nvPr/>
        </p:nvSpPr>
        <p:spPr>
          <a:xfrm>
            <a:off x="7637373" y="4508034"/>
            <a:ext cx="1906973" cy="9471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chemeClr val="bg2">
                    <a:lumMod val="25000"/>
                  </a:schemeClr>
                </a:solidFill>
                <a:latin typeface="Nunito Sans ExtraBold" panose="00000900000000000000" pitchFamily="2" charset="0"/>
              </a:rPr>
              <a:t>Age: </a:t>
            </a:r>
            <a:r>
              <a:rPr lang="en-US" sz="1200" dirty="0">
                <a:solidFill>
                  <a:schemeClr val="bg2">
                    <a:lumMod val="25000"/>
                  </a:schemeClr>
                </a:solidFill>
                <a:latin typeface="Nunito Sans Light" panose="00000400000000000000" pitchFamily="2" charset="0"/>
              </a:rPr>
              <a:t>1-100</a:t>
            </a:r>
          </a:p>
          <a:p>
            <a:pPr algn="l"/>
            <a:r>
              <a:rPr lang="en-US" sz="1200" dirty="0">
                <a:solidFill>
                  <a:schemeClr val="bg2">
                    <a:lumMod val="25000"/>
                  </a:schemeClr>
                </a:solidFill>
                <a:latin typeface="Nunito Sans ExtraBold" panose="00000900000000000000" pitchFamily="2" charset="0"/>
              </a:rPr>
              <a:t>Work: </a:t>
            </a:r>
            <a:r>
              <a:rPr lang="en-US" sz="1200" dirty="0">
                <a:solidFill>
                  <a:schemeClr val="bg2">
                    <a:lumMod val="25000"/>
                  </a:schemeClr>
                </a:solidFill>
                <a:latin typeface="Nunito Sans Light" panose="00000400000000000000" pitchFamily="2" charset="0"/>
              </a:rPr>
              <a:t>Job Title</a:t>
            </a:r>
          </a:p>
          <a:p>
            <a:pPr algn="l"/>
            <a:r>
              <a:rPr lang="en-US" sz="1200" dirty="0">
                <a:solidFill>
                  <a:schemeClr val="bg2">
                    <a:lumMod val="25000"/>
                  </a:schemeClr>
                </a:solidFill>
                <a:latin typeface="Nunito Sans ExtraBold" panose="00000900000000000000" pitchFamily="2" charset="0"/>
              </a:rPr>
              <a:t>Family: </a:t>
            </a:r>
            <a:r>
              <a:rPr lang="en-US" sz="1200" dirty="0">
                <a:solidFill>
                  <a:schemeClr val="bg2">
                    <a:lumMod val="25000"/>
                  </a:schemeClr>
                </a:solidFill>
                <a:latin typeface="Nunito Sans Light" panose="00000400000000000000" pitchFamily="2" charset="0"/>
              </a:rPr>
              <a:t>Married, Kids</a:t>
            </a:r>
          </a:p>
          <a:p>
            <a:pPr algn="l"/>
            <a:r>
              <a:rPr lang="en-US" sz="1200" dirty="0">
                <a:solidFill>
                  <a:schemeClr val="bg2">
                    <a:lumMod val="25000"/>
                  </a:schemeClr>
                </a:solidFill>
                <a:latin typeface="Nunito Sans ExtraBold" panose="00000900000000000000" pitchFamily="2" charset="0"/>
              </a:rPr>
              <a:t>Character: </a:t>
            </a:r>
            <a:r>
              <a:rPr lang="en-US" sz="1200" dirty="0">
                <a:solidFill>
                  <a:schemeClr val="bg2">
                    <a:lumMod val="25000"/>
                  </a:schemeClr>
                </a:solidFill>
                <a:latin typeface="Nunito Sans Light" panose="00000400000000000000" pitchFamily="2" charset="0"/>
              </a:rPr>
              <a:t>Type</a:t>
            </a:r>
          </a:p>
          <a:p>
            <a:pPr algn="l"/>
            <a:r>
              <a:rPr lang="en-US" sz="1200" dirty="0">
                <a:solidFill>
                  <a:schemeClr val="bg2">
                    <a:lumMod val="25000"/>
                  </a:schemeClr>
                </a:solidFill>
                <a:latin typeface="Nunito Sans ExtraBold" panose="00000900000000000000" pitchFamily="2" charset="0"/>
              </a:rPr>
              <a:t>Location: </a:t>
            </a:r>
            <a:r>
              <a:rPr lang="en-US" sz="1200" dirty="0">
                <a:solidFill>
                  <a:schemeClr val="bg2">
                    <a:lumMod val="25000"/>
                  </a:schemeClr>
                </a:solidFill>
                <a:latin typeface="Nunito Sans Light" panose="00000400000000000000" pitchFamily="2" charset="0"/>
              </a:rPr>
              <a:t>City State</a:t>
            </a:r>
          </a:p>
        </p:txBody>
      </p:sp>
      <p:sp>
        <p:nvSpPr>
          <p:cNvPr id="104" name="Title 1"/>
          <p:cNvSpPr txBox="1">
            <a:spLocks/>
          </p:cNvSpPr>
          <p:nvPr/>
        </p:nvSpPr>
        <p:spPr>
          <a:xfrm>
            <a:off x="7637373" y="4033266"/>
            <a:ext cx="3666882" cy="4484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Jen Anderson</a:t>
            </a:r>
          </a:p>
        </p:txBody>
      </p:sp>
    </p:spTree>
    <p:extLst>
      <p:ext uri="{BB962C8B-B14F-4D97-AF65-F5344CB8AC3E}">
        <p14:creationId xmlns:p14="http://schemas.microsoft.com/office/powerpoint/2010/main" val="27308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500"/>
                                        <p:tgtEl>
                                          <p:spTgt spid="9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4" grpId="0"/>
      <p:bldP spid="88" grpId="0"/>
      <p:bldP spid="91" grpId="0"/>
      <p:bldP spid="97" grpId="0"/>
      <p:bldP spid="98" grpId="0"/>
      <p:bldP spid="100" grpId="0"/>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3092"/>
              </a:solidFill>
            </a:endParaRPr>
          </a:p>
        </p:txBody>
      </p:sp>
      <p:sp>
        <p:nvSpPr>
          <p:cNvPr id="2" name="Title 1"/>
          <p:cNvSpPr>
            <a:spLocks noGrp="1"/>
          </p:cNvSpPr>
          <p:nvPr>
            <p:ph type="ctrTitle"/>
          </p:nvPr>
        </p:nvSpPr>
        <p:spPr>
          <a:xfrm>
            <a:off x="169327" y="237064"/>
            <a:ext cx="9144000" cy="724430"/>
          </a:xfrm>
        </p:spPr>
        <p:txBody>
          <a:bodyPr>
            <a:normAutofit/>
          </a:bodyPr>
          <a:lstStyle/>
          <a:p>
            <a:pPr algn="l"/>
            <a:r>
              <a:rPr lang="en-US" sz="4400" dirty="0">
                <a:solidFill>
                  <a:schemeClr val="bg1"/>
                </a:solidFill>
                <a:latin typeface="Nunito Sans ExtraBold" panose="00000900000000000000" pitchFamily="2" charset="0"/>
              </a:rPr>
              <a:t>The Ask</a:t>
            </a:r>
          </a:p>
        </p:txBody>
      </p:sp>
      <p:sp>
        <p:nvSpPr>
          <p:cNvPr id="88" name="Subtitle 2"/>
          <p:cNvSpPr txBox="1">
            <a:spLocks/>
          </p:cNvSpPr>
          <p:nvPr/>
        </p:nvSpPr>
        <p:spPr>
          <a:xfrm>
            <a:off x="3498542" y="428641"/>
            <a:ext cx="7921895" cy="3396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Nunito Sans Light" panose="00000400000000000000" pitchFamily="2" charset="0"/>
              </a:rPr>
              <a:t>What does your venture still need? What is the goal of this deck?</a:t>
            </a:r>
          </a:p>
        </p:txBody>
      </p:sp>
      <p:cxnSp>
        <p:nvCxnSpPr>
          <p:cNvPr id="89" name="Straight Connector 88"/>
          <p:cNvCxnSpPr/>
          <p:nvPr/>
        </p:nvCxnSpPr>
        <p:spPr>
          <a:xfrm>
            <a:off x="2934555" y="213275"/>
            <a:ext cx="0" cy="719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3"/>
          <a:stretch>
            <a:fillRect/>
          </a:stretch>
        </p:blipFill>
        <p:spPr>
          <a:xfrm>
            <a:off x="9878217" y="6379297"/>
            <a:ext cx="1925609" cy="339338"/>
          </a:xfrm>
          <a:prstGeom prst="rect">
            <a:avLst/>
          </a:prstGeom>
        </p:spPr>
      </p:pic>
      <p:sp>
        <p:nvSpPr>
          <p:cNvPr id="9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sp>
        <p:nvSpPr>
          <p:cNvPr id="19" name="Subtitle 2"/>
          <p:cNvSpPr>
            <a:spLocks noGrp="1"/>
          </p:cNvSpPr>
          <p:nvPr>
            <p:ph type="subTitle" idx="1"/>
          </p:nvPr>
        </p:nvSpPr>
        <p:spPr>
          <a:xfrm>
            <a:off x="552009" y="2593693"/>
            <a:ext cx="3737187" cy="1261995"/>
          </a:xfrm>
        </p:spPr>
        <p:txBody>
          <a:bodyPr>
            <a:normAutofit/>
          </a:bodyPr>
          <a:lstStyle/>
          <a:p>
            <a:pPr algn="l"/>
            <a:r>
              <a:rPr lang="en-US" sz="1200" dirty="0">
                <a:solidFill>
                  <a:schemeClr val="bg2">
                    <a:lumMod val="25000"/>
                  </a:schemeClr>
                </a:solidFill>
                <a:latin typeface="Nunito Sans Light" panose="00000400000000000000" pitchFamily="2" charset="0"/>
              </a:rPr>
              <a:t>Outline the funding needed to achieve your next steps. Why this particular amount? How long do you foresee it sustaining your future actions? How do you plan to allocate this amount? </a:t>
            </a:r>
            <a:endParaRPr lang="en-US" sz="1200" dirty="0">
              <a:solidFill>
                <a:schemeClr val="bg2">
                  <a:lumMod val="50000"/>
                </a:schemeClr>
              </a:solidFill>
              <a:latin typeface="Nunito Sans Light" panose="00000400000000000000" pitchFamily="2" charset="0"/>
            </a:endParaRPr>
          </a:p>
        </p:txBody>
      </p:sp>
      <p:sp>
        <p:nvSpPr>
          <p:cNvPr id="20" name="Title 1"/>
          <p:cNvSpPr txBox="1">
            <a:spLocks/>
          </p:cNvSpPr>
          <p:nvPr/>
        </p:nvSpPr>
        <p:spPr>
          <a:xfrm>
            <a:off x="552009" y="1989181"/>
            <a:ext cx="3666882" cy="499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Funding Goals</a:t>
            </a:r>
          </a:p>
        </p:txBody>
      </p:sp>
      <p:sp>
        <p:nvSpPr>
          <p:cNvPr id="23" name="Subtitle 2"/>
          <p:cNvSpPr txBox="1">
            <a:spLocks/>
          </p:cNvSpPr>
          <p:nvPr/>
        </p:nvSpPr>
        <p:spPr>
          <a:xfrm>
            <a:off x="552009" y="4268688"/>
            <a:ext cx="3737187" cy="12619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2">
                    <a:lumMod val="25000"/>
                  </a:schemeClr>
                </a:solidFill>
                <a:latin typeface="Nunito Sans Light" panose="00000400000000000000" pitchFamily="2" charset="0"/>
              </a:rPr>
              <a:t>What milestones have you already reached? What's to come? Make a timeline of the next big steps your business will take and how more funding or investments will speed up your company's progress.</a:t>
            </a:r>
          </a:p>
        </p:txBody>
      </p:sp>
      <p:sp>
        <p:nvSpPr>
          <p:cNvPr id="25" name="Title 1"/>
          <p:cNvSpPr txBox="1">
            <a:spLocks/>
          </p:cNvSpPr>
          <p:nvPr/>
        </p:nvSpPr>
        <p:spPr>
          <a:xfrm>
            <a:off x="552009" y="3664176"/>
            <a:ext cx="3666882" cy="499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Timeline</a:t>
            </a:r>
          </a:p>
        </p:txBody>
      </p:sp>
      <p:sp>
        <p:nvSpPr>
          <p:cNvPr id="27" name="Title 1"/>
          <p:cNvSpPr txBox="1">
            <a:spLocks/>
          </p:cNvSpPr>
          <p:nvPr/>
        </p:nvSpPr>
        <p:spPr>
          <a:xfrm>
            <a:off x="5809075" y="1983223"/>
            <a:ext cx="3666882" cy="499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Funding Allocations</a:t>
            </a:r>
          </a:p>
        </p:txBody>
      </p:sp>
      <p:graphicFrame>
        <p:nvGraphicFramePr>
          <p:cNvPr id="28" name="Chart 27"/>
          <p:cNvGraphicFramePr/>
          <p:nvPr>
            <p:extLst>
              <p:ext uri="{D42A27DB-BD31-4B8C-83A1-F6EECF244321}">
                <p14:modId xmlns:p14="http://schemas.microsoft.com/office/powerpoint/2010/main" val="2124691748"/>
              </p:ext>
            </p:extLst>
          </p:nvPr>
        </p:nvGraphicFramePr>
        <p:xfrm>
          <a:off x="8860526" y="3065118"/>
          <a:ext cx="2727609" cy="1818407"/>
        </p:xfrm>
        <a:graphic>
          <a:graphicData uri="http://schemas.openxmlformats.org/drawingml/2006/chart">
            <c:chart xmlns:c="http://schemas.openxmlformats.org/drawingml/2006/chart" xmlns:r="http://schemas.openxmlformats.org/officeDocument/2006/relationships" r:id="rId4"/>
          </a:graphicData>
        </a:graphic>
      </p:graphicFrame>
      <p:sp>
        <p:nvSpPr>
          <p:cNvPr id="29" name="Title 1"/>
          <p:cNvSpPr txBox="1">
            <a:spLocks/>
          </p:cNvSpPr>
          <p:nvPr/>
        </p:nvSpPr>
        <p:spPr>
          <a:xfrm>
            <a:off x="5809075" y="2924561"/>
            <a:ext cx="2552484"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rgbClr val="623092"/>
                </a:solidFill>
                <a:latin typeface="Nunito Sans" panose="00000500000000000000" pitchFamily="2" charset="0"/>
              </a:rPr>
              <a:t>1. Section Headline 8.2%</a:t>
            </a:r>
          </a:p>
        </p:txBody>
      </p:sp>
      <p:sp>
        <p:nvSpPr>
          <p:cNvPr id="30" name="Title 1"/>
          <p:cNvSpPr txBox="1">
            <a:spLocks/>
          </p:cNvSpPr>
          <p:nvPr/>
        </p:nvSpPr>
        <p:spPr>
          <a:xfrm>
            <a:off x="5809075" y="3501163"/>
            <a:ext cx="2552484"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rgbClr val="E97C30"/>
                </a:solidFill>
                <a:latin typeface="Nunito Sans" panose="00000500000000000000" pitchFamily="2" charset="0"/>
              </a:rPr>
              <a:t>2. Section Headline 3.2%</a:t>
            </a:r>
          </a:p>
        </p:txBody>
      </p:sp>
      <p:sp>
        <p:nvSpPr>
          <p:cNvPr id="31" name="Title 1"/>
          <p:cNvSpPr txBox="1">
            <a:spLocks/>
          </p:cNvSpPr>
          <p:nvPr/>
        </p:nvSpPr>
        <p:spPr>
          <a:xfrm>
            <a:off x="5809075" y="4059004"/>
            <a:ext cx="2552484"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rgbClr val="00B0F0"/>
                </a:solidFill>
                <a:latin typeface="Nunito Sans" panose="00000500000000000000" pitchFamily="2" charset="0"/>
              </a:rPr>
              <a:t>3. Section Headline 8.2%</a:t>
            </a:r>
          </a:p>
        </p:txBody>
      </p:sp>
      <p:sp>
        <p:nvSpPr>
          <p:cNvPr id="32" name="Title 1"/>
          <p:cNvSpPr txBox="1">
            <a:spLocks/>
          </p:cNvSpPr>
          <p:nvPr/>
        </p:nvSpPr>
        <p:spPr>
          <a:xfrm>
            <a:off x="5809075" y="4635606"/>
            <a:ext cx="2552484"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rgbClr val="00B050"/>
                </a:solidFill>
                <a:latin typeface="Nunito Sans" panose="00000500000000000000" pitchFamily="2" charset="0"/>
              </a:rPr>
              <a:t>4. Section Headline 3.2%</a:t>
            </a:r>
          </a:p>
        </p:txBody>
      </p:sp>
    </p:spTree>
    <p:extLst>
      <p:ext uri="{BB962C8B-B14F-4D97-AF65-F5344CB8AC3E}">
        <p14:creationId xmlns:p14="http://schemas.microsoft.com/office/powerpoint/2010/main" val="13677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88" grpId="0"/>
      <p:bldP spid="19" grpId="0" build="p"/>
      <p:bldP spid="20" grpId="0"/>
      <p:bldP spid="23" grpId="0"/>
      <p:bldP spid="25" grpId="0"/>
      <p:bldP spid="27" grpId="0"/>
      <p:bldGraphic spid="28" grpId="0">
        <p:bldAsOne/>
      </p:bldGraphic>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00648"/>
            <a:ext cx="9144000" cy="1267485"/>
          </a:xfrm>
        </p:spPr>
        <p:txBody>
          <a:bodyPr>
            <a:noAutofit/>
          </a:bodyPr>
          <a:lstStyle/>
          <a:p>
            <a:r>
              <a:rPr lang="en-US" sz="5500" dirty="0">
                <a:solidFill>
                  <a:schemeClr val="bg1"/>
                </a:solidFill>
                <a:latin typeface="Nunito Sans ExtraBold" panose="00000900000000000000" pitchFamily="2" charset="0"/>
              </a:rPr>
              <a:t>My Killer Pitch Deck</a:t>
            </a:r>
          </a:p>
        </p:txBody>
      </p:sp>
      <p:sp>
        <p:nvSpPr>
          <p:cNvPr id="88" name="Title 1"/>
          <p:cNvSpPr txBox="1">
            <a:spLocks/>
          </p:cNvSpPr>
          <p:nvPr/>
        </p:nvSpPr>
        <p:spPr>
          <a:xfrm>
            <a:off x="0" y="3386911"/>
            <a:ext cx="12192000" cy="18977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Nunito Sans" panose="00000500000000000000" pitchFamily="2" charset="0"/>
              </a:rPr>
              <a:t>www.companywebsite.com</a:t>
            </a:r>
          </a:p>
          <a:p>
            <a:r>
              <a:rPr lang="en-US" sz="2400" dirty="0" err="1">
                <a:solidFill>
                  <a:schemeClr val="bg1"/>
                </a:solidFill>
                <a:latin typeface="Nunito Sans" panose="00000500000000000000" pitchFamily="2" charset="0"/>
              </a:rPr>
              <a:t>myname</a:t>
            </a:r>
            <a:r>
              <a:rPr lang="en-US" sz="2400" dirty="0">
                <a:solidFill>
                  <a:schemeClr val="bg1"/>
                </a:solidFill>
                <a:latin typeface="Nunito Sans" panose="00000500000000000000" pitchFamily="2" charset="0"/>
              </a:rPr>
              <a:t>@ companywebsite.com</a:t>
            </a:r>
          </a:p>
          <a:p>
            <a:r>
              <a:rPr lang="en-US" sz="2400" dirty="0">
                <a:solidFill>
                  <a:schemeClr val="bg1"/>
                </a:solidFill>
                <a:latin typeface="Nunito Sans" panose="00000500000000000000" pitchFamily="2" charset="0"/>
              </a:rPr>
              <a:t>3172 Crestview Terrace </a:t>
            </a:r>
          </a:p>
          <a:p>
            <a:r>
              <a:rPr lang="en-US" sz="2400" dirty="0">
                <a:solidFill>
                  <a:schemeClr val="bg1"/>
                </a:solidFill>
                <a:latin typeface="Nunito Sans" panose="00000500000000000000" pitchFamily="2" charset="0"/>
              </a:rPr>
              <a:t>Medina Lake, Texas </a:t>
            </a:r>
          </a:p>
          <a:p>
            <a:r>
              <a:rPr lang="en-US" sz="2400" dirty="0">
                <a:solidFill>
                  <a:schemeClr val="bg1"/>
                </a:solidFill>
                <a:latin typeface="Nunito Sans" panose="00000500000000000000" pitchFamily="2" charset="0"/>
              </a:rPr>
              <a:t>+ 830-751-0828</a:t>
            </a:r>
          </a:p>
        </p:txBody>
      </p:sp>
      <p:cxnSp>
        <p:nvCxnSpPr>
          <p:cNvPr id="7" name="Straight Connector 6"/>
          <p:cNvCxnSpPr/>
          <p:nvPr/>
        </p:nvCxnSpPr>
        <p:spPr>
          <a:xfrm>
            <a:off x="5003798" y="3340669"/>
            <a:ext cx="2396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1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3092"/>
              </a:solidFill>
            </a:endParaRPr>
          </a:p>
        </p:txBody>
      </p:sp>
      <p:sp>
        <p:nvSpPr>
          <p:cNvPr id="2" name="Title 1"/>
          <p:cNvSpPr>
            <a:spLocks noGrp="1"/>
          </p:cNvSpPr>
          <p:nvPr>
            <p:ph type="ctrTitle"/>
          </p:nvPr>
        </p:nvSpPr>
        <p:spPr>
          <a:xfrm>
            <a:off x="169327" y="237064"/>
            <a:ext cx="3877740" cy="685803"/>
          </a:xfrm>
        </p:spPr>
        <p:txBody>
          <a:bodyPr>
            <a:normAutofit fontScale="90000"/>
          </a:bodyPr>
          <a:lstStyle/>
          <a:p>
            <a:pPr algn="l"/>
            <a:r>
              <a:rPr lang="en-US" sz="4400" dirty="0">
                <a:solidFill>
                  <a:schemeClr val="bg1"/>
                </a:solidFill>
                <a:latin typeface="Nunito Sans ExtraBold" panose="00000900000000000000" pitchFamily="2" charset="0"/>
              </a:rPr>
              <a:t>The Problem</a:t>
            </a:r>
          </a:p>
        </p:txBody>
      </p:sp>
      <p:sp>
        <p:nvSpPr>
          <p:cNvPr id="3" name="Subtitle 2"/>
          <p:cNvSpPr>
            <a:spLocks noGrp="1"/>
          </p:cNvSpPr>
          <p:nvPr>
            <p:ph type="subTitle" idx="1"/>
          </p:nvPr>
        </p:nvSpPr>
        <p:spPr>
          <a:xfrm>
            <a:off x="455707" y="4650806"/>
            <a:ext cx="2922493" cy="590063"/>
          </a:xfrm>
        </p:spPr>
        <p:txBody>
          <a:bodyPr>
            <a:normAutofit/>
          </a:bodyPr>
          <a:lstStyle/>
          <a:p>
            <a:r>
              <a:rPr lang="en-US" sz="1200" dirty="0">
                <a:solidFill>
                  <a:schemeClr val="bg2">
                    <a:lumMod val="25000"/>
                  </a:schemeClr>
                </a:solidFill>
                <a:latin typeface="Nunito Sans Light" panose="00000400000000000000" pitchFamily="2" charset="0"/>
              </a:rPr>
              <a:t>You can add more details to further illustrate this problem. Facts or graphics may help.</a:t>
            </a:r>
            <a:endParaRPr lang="en-US" sz="1200" dirty="0">
              <a:solidFill>
                <a:schemeClr val="bg2">
                  <a:lumMod val="50000"/>
                </a:schemeClr>
              </a:solidFill>
              <a:latin typeface="Nunito Sans Light" panose="00000400000000000000" pitchFamily="2" charset="0"/>
            </a:endParaRPr>
          </a:p>
        </p:txBody>
      </p:sp>
      <p:sp>
        <p:nvSpPr>
          <p:cNvPr id="87" name="Title 1"/>
          <p:cNvSpPr txBox="1">
            <a:spLocks/>
          </p:cNvSpPr>
          <p:nvPr/>
        </p:nvSpPr>
        <p:spPr>
          <a:xfrm>
            <a:off x="80669" y="3409665"/>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Target audience has this frustration.</a:t>
            </a:r>
          </a:p>
        </p:txBody>
      </p:sp>
      <p:sp>
        <p:nvSpPr>
          <p:cNvPr id="90" name="Subtitle 2"/>
          <p:cNvSpPr txBox="1">
            <a:spLocks/>
          </p:cNvSpPr>
          <p:nvPr/>
        </p:nvSpPr>
        <p:spPr>
          <a:xfrm>
            <a:off x="4332950" y="203195"/>
            <a:ext cx="6665250" cy="7566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Nunito Sans Light" panose="00000400000000000000" pitchFamily="2" charset="0"/>
              </a:rPr>
              <a:t>What is the problem your product or service is going to address?</a:t>
            </a:r>
          </a:p>
          <a:p>
            <a:pPr algn="l"/>
            <a:r>
              <a:rPr lang="en-US" sz="1800" dirty="0">
                <a:solidFill>
                  <a:schemeClr val="bg1"/>
                </a:solidFill>
                <a:latin typeface="Nunito Sans Light" panose="00000400000000000000" pitchFamily="2" charset="0"/>
              </a:rPr>
              <a:t>How big is the problem?</a:t>
            </a:r>
          </a:p>
        </p:txBody>
      </p:sp>
      <p:cxnSp>
        <p:nvCxnSpPr>
          <p:cNvPr id="32" name="Straight Connector 31"/>
          <p:cNvCxnSpPr/>
          <p:nvPr/>
        </p:nvCxnSpPr>
        <p:spPr>
          <a:xfrm>
            <a:off x="3886201" y="211662"/>
            <a:ext cx="0" cy="719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Title 1"/>
          <p:cNvSpPr txBox="1">
            <a:spLocks/>
          </p:cNvSpPr>
          <p:nvPr/>
        </p:nvSpPr>
        <p:spPr>
          <a:xfrm>
            <a:off x="4108806" y="3409665"/>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Target audience wants to solve this problem.</a:t>
            </a:r>
          </a:p>
        </p:txBody>
      </p:sp>
      <p:sp>
        <p:nvSpPr>
          <p:cNvPr id="97" name="Title 1"/>
          <p:cNvSpPr txBox="1">
            <a:spLocks/>
          </p:cNvSpPr>
          <p:nvPr/>
        </p:nvSpPr>
        <p:spPr>
          <a:xfrm>
            <a:off x="8136944" y="3409665"/>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Existing solutions are broken or nonexistent.</a:t>
            </a:r>
          </a:p>
        </p:txBody>
      </p:sp>
      <p:sp>
        <p:nvSpPr>
          <p:cNvPr id="98" name="Subtitle 2"/>
          <p:cNvSpPr txBox="1">
            <a:spLocks/>
          </p:cNvSpPr>
          <p:nvPr/>
        </p:nvSpPr>
        <p:spPr>
          <a:xfrm>
            <a:off x="4418108" y="4650805"/>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You can add more details to further illustrate this problem. Facts or graphics may help.</a:t>
            </a:r>
            <a:endParaRPr lang="en-US" sz="1200" dirty="0">
              <a:solidFill>
                <a:schemeClr val="bg2">
                  <a:lumMod val="50000"/>
                </a:schemeClr>
              </a:solidFill>
              <a:latin typeface="Nunito Sans Light" panose="00000400000000000000" pitchFamily="2" charset="0"/>
            </a:endParaRPr>
          </a:p>
        </p:txBody>
      </p:sp>
      <p:sp>
        <p:nvSpPr>
          <p:cNvPr id="99" name="Subtitle 2"/>
          <p:cNvSpPr txBox="1">
            <a:spLocks/>
          </p:cNvSpPr>
          <p:nvPr/>
        </p:nvSpPr>
        <p:spPr>
          <a:xfrm>
            <a:off x="8509138" y="4650805"/>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You can add more details to further illustrate this problem. Facts or graphics may help.</a:t>
            </a:r>
            <a:endParaRPr lang="en-US" sz="1200" dirty="0">
              <a:solidFill>
                <a:schemeClr val="bg2">
                  <a:lumMod val="50000"/>
                </a:schemeClr>
              </a:solidFill>
              <a:latin typeface="Nunito Sans Light" panose="00000400000000000000" pitchFamily="2" charset="0"/>
            </a:endParaRPr>
          </a:p>
        </p:txBody>
      </p:sp>
      <p:cxnSp>
        <p:nvCxnSpPr>
          <p:cNvPr id="37" name="Straight Connector 36"/>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3"/>
          <a:stretch>
            <a:fillRect/>
          </a:stretch>
        </p:blipFill>
        <p:spPr>
          <a:xfrm>
            <a:off x="9878217" y="6379297"/>
            <a:ext cx="1925609" cy="339338"/>
          </a:xfrm>
          <a:prstGeom prst="rect">
            <a:avLst/>
          </a:prstGeom>
        </p:spPr>
      </p:pic>
      <p:sp>
        <p:nvSpPr>
          <p:cNvPr id="10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sp>
        <p:nvSpPr>
          <p:cNvPr id="109" name="Subtitle 2"/>
          <p:cNvSpPr txBox="1">
            <a:spLocks/>
          </p:cNvSpPr>
          <p:nvPr/>
        </p:nvSpPr>
        <p:spPr>
          <a:xfrm>
            <a:off x="313265" y="5741444"/>
            <a:ext cx="11523133" cy="2858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Add also a great image of your product. Make investors see and understand the problem or service</a:t>
            </a:r>
            <a:endParaRPr lang="en-US" sz="1200" dirty="0">
              <a:solidFill>
                <a:schemeClr val="bg2">
                  <a:lumMod val="50000"/>
                </a:schemeClr>
              </a:solidFill>
              <a:latin typeface="Nunito Sans Light" panose="00000400000000000000" pitchFamily="2" charset="0"/>
            </a:endParaRPr>
          </a:p>
        </p:txBody>
      </p:sp>
      <p:pic>
        <p:nvPicPr>
          <p:cNvPr id="47" name="Picture 46"/>
          <p:cNvPicPr>
            <a:picLocks noChangeAspect="1"/>
          </p:cNvPicPr>
          <p:nvPr/>
        </p:nvPicPr>
        <p:blipFill>
          <a:blip r:embed="rId4"/>
          <a:stretch>
            <a:fillRect/>
          </a:stretch>
        </p:blipFill>
        <p:spPr>
          <a:xfrm>
            <a:off x="1167946" y="1855876"/>
            <a:ext cx="1492327" cy="1498678"/>
          </a:xfrm>
          <a:prstGeom prst="rect">
            <a:avLst/>
          </a:prstGeom>
        </p:spPr>
      </p:pic>
      <p:pic>
        <p:nvPicPr>
          <p:cNvPr id="48" name="Picture 47"/>
          <p:cNvPicPr>
            <a:picLocks noChangeAspect="1"/>
          </p:cNvPicPr>
          <p:nvPr/>
        </p:nvPicPr>
        <p:blipFill>
          <a:blip r:embed="rId5"/>
          <a:stretch>
            <a:fillRect/>
          </a:stretch>
        </p:blipFill>
        <p:spPr>
          <a:xfrm>
            <a:off x="4970819" y="1631721"/>
            <a:ext cx="1800135" cy="1794887"/>
          </a:xfrm>
          <a:prstGeom prst="rect">
            <a:avLst/>
          </a:prstGeom>
        </p:spPr>
      </p:pic>
      <p:pic>
        <p:nvPicPr>
          <p:cNvPr id="49" name="Picture 48"/>
          <p:cNvPicPr>
            <a:picLocks noChangeAspect="1"/>
          </p:cNvPicPr>
          <p:nvPr/>
        </p:nvPicPr>
        <p:blipFill>
          <a:blip r:embed="rId6"/>
          <a:stretch>
            <a:fillRect/>
          </a:stretch>
        </p:blipFill>
        <p:spPr>
          <a:xfrm>
            <a:off x="8788452" y="1815370"/>
            <a:ext cx="1857866" cy="1752902"/>
          </a:xfrm>
          <a:prstGeom prst="rect">
            <a:avLst/>
          </a:prstGeom>
        </p:spPr>
      </p:pic>
    </p:spTree>
    <p:extLst>
      <p:ext uri="{BB962C8B-B14F-4D97-AF65-F5344CB8AC3E}">
        <p14:creationId xmlns:p14="http://schemas.microsoft.com/office/powerpoint/2010/main" val="21342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500"/>
                                        <p:tgtEl>
                                          <p:spTgt spid="9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fade">
                                      <p:cBhvr>
                                        <p:cTn id="5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build="p"/>
      <p:bldP spid="87" grpId="0"/>
      <p:bldP spid="90" grpId="0"/>
      <p:bldP spid="96" grpId="0"/>
      <p:bldP spid="97" grpId="0"/>
      <p:bldP spid="98" grpId="0"/>
      <p:bldP spid="99"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997" y="2015351"/>
            <a:ext cx="6742955" cy="4684105"/>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3092"/>
              </a:solidFill>
            </a:endParaRPr>
          </a:p>
        </p:txBody>
      </p:sp>
      <p:sp>
        <p:nvSpPr>
          <p:cNvPr id="2" name="Title 1"/>
          <p:cNvSpPr>
            <a:spLocks noGrp="1"/>
          </p:cNvSpPr>
          <p:nvPr>
            <p:ph type="ctrTitle"/>
          </p:nvPr>
        </p:nvSpPr>
        <p:spPr>
          <a:xfrm>
            <a:off x="169327" y="237064"/>
            <a:ext cx="3877740" cy="685803"/>
          </a:xfrm>
        </p:spPr>
        <p:txBody>
          <a:bodyPr>
            <a:normAutofit fontScale="90000"/>
          </a:bodyPr>
          <a:lstStyle/>
          <a:p>
            <a:pPr algn="l"/>
            <a:r>
              <a:rPr lang="en-US" sz="4400" dirty="0">
                <a:solidFill>
                  <a:schemeClr val="bg1"/>
                </a:solidFill>
                <a:latin typeface="Nunito Sans ExtraBold" panose="00000900000000000000" pitchFamily="2" charset="0"/>
              </a:rPr>
              <a:t>The Solution</a:t>
            </a:r>
          </a:p>
        </p:txBody>
      </p:sp>
      <p:sp>
        <p:nvSpPr>
          <p:cNvPr id="87" name="Title 1"/>
          <p:cNvSpPr txBox="1">
            <a:spLocks/>
          </p:cNvSpPr>
          <p:nvPr/>
        </p:nvSpPr>
        <p:spPr>
          <a:xfrm>
            <a:off x="236253" y="2039913"/>
            <a:ext cx="4682880" cy="7930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Your product or service solves this problem.</a:t>
            </a:r>
          </a:p>
        </p:txBody>
      </p:sp>
      <p:sp>
        <p:nvSpPr>
          <p:cNvPr id="90" name="Subtitle 2"/>
          <p:cNvSpPr txBox="1">
            <a:spLocks/>
          </p:cNvSpPr>
          <p:nvPr/>
        </p:nvSpPr>
        <p:spPr>
          <a:xfrm>
            <a:off x="4332950" y="296328"/>
            <a:ext cx="7503448" cy="7566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Nunito Sans Light" panose="00000400000000000000" pitchFamily="2" charset="0"/>
              </a:rPr>
              <a:t>How is your product or solution going to address the problems from the previous slide? Highlight how some of the features solve those problems.</a:t>
            </a:r>
          </a:p>
        </p:txBody>
      </p:sp>
      <p:cxnSp>
        <p:nvCxnSpPr>
          <p:cNvPr id="32" name="Straight Connector 31"/>
          <p:cNvCxnSpPr/>
          <p:nvPr/>
        </p:nvCxnSpPr>
        <p:spPr>
          <a:xfrm>
            <a:off x="3886201" y="211662"/>
            <a:ext cx="0" cy="719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4"/>
          <a:stretch>
            <a:fillRect/>
          </a:stretch>
        </p:blipFill>
        <p:spPr>
          <a:xfrm>
            <a:off x="9878217" y="6379297"/>
            <a:ext cx="1925609" cy="339338"/>
          </a:xfrm>
          <a:prstGeom prst="rect">
            <a:avLst/>
          </a:prstGeom>
        </p:spPr>
      </p:pic>
      <p:sp>
        <p:nvSpPr>
          <p:cNvPr id="10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sp>
        <p:nvSpPr>
          <p:cNvPr id="21" name="Title 1"/>
          <p:cNvSpPr txBox="1">
            <a:spLocks/>
          </p:cNvSpPr>
          <p:nvPr/>
        </p:nvSpPr>
        <p:spPr>
          <a:xfrm>
            <a:off x="236253" y="3185029"/>
            <a:ext cx="4682880" cy="7930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This solution addresses your audience's need.</a:t>
            </a:r>
          </a:p>
        </p:txBody>
      </p:sp>
      <p:sp>
        <p:nvSpPr>
          <p:cNvPr id="22" name="Title 1"/>
          <p:cNvSpPr txBox="1">
            <a:spLocks/>
          </p:cNvSpPr>
          <p:nvPr/>
        </p:nvSpPr>
        <p:spPr>
          <a:xfrm>
            <a:off x="169327" y="4330145"/>
            <a:ext cx="4682880" cy="7930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This solution is better than existing alternatives.</a:t>
            </a:r>
          </a:p>
        </p:txBody>
      </p:sp>
    </p:spTree>
    <p:extLst>
      <p:ext uri="{BB962C8B-B14F-4D97-AF65-F5344CB8AC3E}">
        <p14:creationId xmlns:p14="http://schemas.microsoft.com/office/powerpoint/2010/main" val="16998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87" grpId="0"/>
      <p:bldP spid="9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3092"/>
              </a:solidFill>
            </a:endParaRPr>
          </a:p>
        </p:txBody>
      </p:sp>
      <p:sp>
        <p:nvSpPr>
          <p:cNvPr id="2" name="Title 1"/>
          <p:cNvSpPr>
            <a:spLocks noGrp="1"/>
          </p:cNvSpPr>
          <p:nvPr>
            <p:ph type="ctrTitle"/>
          </p:nvPr>
        </p:nvSpPr>
        <p:spPr>
          <a:xfrm>
            <a:off x="169326" y="237064"/>
            <a:ext cx="11464625" cy="685803"/>
          </a:xfrm>
        </p:spPr>
        <p:txBody>
          <a:bodyPr>
            <a:normAutofit fontScale="90000"/>
          </a:bodyPr>
          <a:lstStyle/>
          <a:p>
            <a:pPr algn="l"/>
            <a:r>
              <a:rPr lang="en-US" sz="4400" dirty="0">
                <a:solidFill>
                  <a:schemeClr val="bg1"/>
                </a:solidFill>
                <a:latin typeface="Nunito Sans ExtraBold" panose="00000900000000000000" pitchFamily="2" charset="0"/>
              </a:rPr>
              <a:t>Target Market and Market Landscape</a:t>
            </a:r>
          </a:p>
        </p:txBody>
      </p:sp>
      <p:sp>
        <p:nvSpPr>
          <p:cNvPr id="87" name="Title 1"/>
          <p:cNvSpPr txBox="1">
            <a:spLocks/>
          </p:cNvSpPr>
          <p:nvPr/>
        </p:nvSpPr>
        <p:spPr>
          <a:xfrm>
            <a:off x="236253" y="1602557"/>
            <a:ext cx="6013718" cy="1097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ExtraBold" panose="00000900000000000000" pitchFamily="2" charset="0"/>
              </a:rPr>
              <a:t>What are other companies doing in this space and how does your product or service fit in within this landscape?</a:t>
            </a:r>
          </a:p>
        </p:txBody>
      </p:sp>
      <p:cxnSp>
        <p:nvCxnSpPr>
          <p:cNvPr id="37" name="Straight Connector 36"/>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3"/>
          <a:stretch>
            <a:fillRect/>
          </a:stretch>
        </p:blipFill>
        <p:spPr>
          <a:xfrm>
            <a:off x="9878217" y="6379297"/>
            <a:ext cx="1925609" cy="339338"/>
          </a:xfrm>
          <a:prstGeom prst="rect">
            <a:avLst/>
          </a:prstGeom>
        </p:spPr>
      </p:pic>
      <p:sp>
        <p:nvSpPr>
          <p:cNvPr id="10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cxnSp>
        <p:nvCxnSpPr>
          <p:cNvPr id="14" name="Straight Connector 13"/>
          <p:cNvCxnSpPr/>
          <p:nvPr/>
        </p:nvCxnSpPr>
        <p:spPr>
          <a:xfrm>
            <a:off x="313265" y="1421874"/>
            <a:ext cx="812802" cy="0"/>
          </a:xfrm>
          <a:prstGeom prst="line">
            <a:avLst/>
          </a:prstGeom>
          <a:ln>
            <a:solidFill>
              <a:srgbClr val="623092"/>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1630878340"/>
              </p:ext>
            </p:extLst>
          </p:nvPr>
        </p:nvGraphicFramePr>
        <p:xfrm>
          <a:off x="6426165" y="2150005"/>
          <a:ext cx="5207786" cy="3471858"/>
        </p:xfrm>
        <a:graphic>
          <a:graphicData uri="http://schemas.openxmlformats.org/drawingml/2006/chart">
            <c:chart xmlns:c="http://schemas.openxmlformats.org/drawingml/2006/chart" xmlns:r="http://schemas.openxmlformats.org/officeDocument/2006/relationships" r:id="rId4"/>
          </a:graphicData>
        </a:graphic>
      </p:graphicFrame>
      <p:sp>
        <p:nvSpPr>
          <p:cNvPr id="23" name="Title 1"/>
          <p:cNvSpPr txBox="1">
            <a:spLocks/>
          </p:cNvSpPr>
          <p:nvPr/>
        </p:nvSpPr>
        <p:spPr>
          <a:xfrm>
            <a:off x="313265" y="3086546"/>
            <a:ext cx="6013718"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panose="00000500000000000000" pitchFamily="2" charset="0"/>
              </a:rPr>
              <a:t>1. Section Headline 8.2%</a:t>
            </a:r>
          </a:p>
        </p:txBody>
      </p:sp>
      <p:sp>
        <p:nvSpPr>
          <p:cNvPr id="25" name="Title 1"/>
          <p:cNvSpPr txBox="1">
            <a:spLocks/>
          </p:cNvSpPr>
          <p:nvPr/>
        </p:nvSpPr>
        <p:spPr>
          <a:xfrm>
            <a:off x="313265" y="3663148"/>
            <a:ext cx="6013718"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E97C30"/>
                </a:solidFill>
                <a:latin typeface="Nunito Sans" panose="00000500000000000000" pitchFamily="2" charset="0"/>
              </a:rPr>
              <a:t>2. Section Headline 3.2%</a:t>
            </a:r>
          </a:p>
        </p:txBody>
      </p:sp>
      <p:sp>
        <p:nvSpPr>
          <p:cNvPr id="26" name="Title 1"/>
          <p:cNvSpPr txBox="1">
            <a:spLocks/>
          </p:cNvSpPr>
          <p:nvPr/>
        </p:nvSpPr>
        <p:spPr>
          <a:xfrm>
            <a:off x="313265" y="4237395"/>
            <a:ext cx="6013718"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00B0F0"/>
                </a:solidFill>
                <a:latin typeface="Nunito Sans" panose="00000500000000000000" pitchFamily="2" charset="0"/>
              </a:rPr>
              <a:t>3. Section Headline 8.2%</a:t>
            </a:r>
          </a:p>
        </p:txBody>
      </p:sp>
      <p:sp>
        <p:nvSpPr>
          <p:cNvPr id="27" name="Title 1"/>
          <p:cNvSpPr txBox="1">
            <a:spLocks/>
          </p:cNvSpPr>
          <p:nvPr/>
        </p:nvSpPr>
        <p:spPr>
          <a:xfrm>
            <a:off x="313265" y="4813997"/>
            <a:ext cx="6013718"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00B050"/>
                </a:solidFill>
                <a:latin typeface="Nunito Sans" panose="00000500000000000000" pitchFamily="2" charset="0"/>
              </a:rPr>
              <a:t>4. Section Headline 3.2%</a:t>
            </a:r>
          </a:p>
        </p:txBody>
      </p:sp>
    </p:spTree>
    <p:extLst>
      <p:ext uri="{BB962C8B-B14F-4D97-AF65-F5344CB8AC3E}">
        <p14:creationId xmlns:p14="http://schemas.microsoft.com/office/powerpoint/2010/main" val="14777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87" grpId="0"/>
      <p:bldGraphic spid="9" grpId="0">
        <p:bldAsOne/>
      </p:bldGraphic>
      <p:bldP spid="23"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00648"/>
            <a:ext cx="9144000" cy="1267485"/>
          </a:xfrm>
        </p:spPr>
        <p:txBody>
          <a:bodyPr>
            <a:noAutofit/>
          </a:bodyPr>
          <a:lstStyle/>
          <a:p>
            <a:r>
              <a:rPr lang="en-US" sz="5500" dirty="0">
                <a:solidFill>
                  <a:schemeClr val="bg1"/>
                </a:solidFill>
                <a:latin typeface="Nunito Sans ExtraBold" panose="00000900000000000000" pitchFamily="2" charset="0"/>
              </a:rPr>
              <a:t>The Competition</a:t>
            </a:r>
          </a:p>
        </p:txBody>
      </p:sp>
      <p:sp>
        <p:nvSpPr>
          <p:cNvPr id="88" name="Title 1"/>
          <p:cNvSpPr txBox="1">
            <a:spLocks/>
          </p:cNvSpPr>
          <p:nvPr/>
        </p:nvSpPr>
        <p:spPr>
          <a:xfrm>
            <a:off x="0" y="3268133"/>
            <a:ext cx="12192000" cy="9821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Nunito Sans" panose="00000500000000000000" pitchFamily="2" charset="0"/>
              </a:rPr>
              <a:t>What are other companies doing in this space </a:t>
            </a:r>
          </a:p>
          <a:p>
            <a:r>
              <a:rPr lang="en-US" sz="2400" dirty="0">
                <a:solidFill>
                  <a:schemeClr val="bg1"/>
                </a:solidFill>
                <a:latin typeface="Nunito Sans" panose="00000500000000000000" pitchFamily="2" charset="0"/>
              </a:rPr>
              <a:t>and how does your product or service fit in within this landscape?</a:t>
            </a:r>
          </a:p>
        </p:txBody>
      </p:sp>
      <p:cxnSp>
        <p:nvCxnSpPr>
          <p:cNvPr id="7" name="Straight Connector 6"/>
          <p:cNvCxnSpPr/>
          <p:nvPr/>
        </p:nvCxnSpPr>
        <p:spPr>
          <a:xfrm>
            <a:off x="5003798" y="3293534"/>
            <a:ext cx="2396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3092"/>
              </a:solidFill>
            </a:endParaRPr>
          </a:p>
        </p:txBody>
      </p:sp>
      <p:sp>
        <p:nvSpPr>
          <p:cNvPr id="2" name="Title 1"/>
          <p:cNvSpPr>
            <a:spLocks noGrp="1"/>
          </p:cNvSpPr>
          <p:nvPr>
            <p:ph type="ctrTitle"/>
          </p:nvPr>
        </p:nvSpPr>
        <p:spPr>
          <a:xfrm>
            <a:off x="169327" y="237064"/>
            <a:ext cx="6504850" cy="685803"/>
          </a:xfrm>
        </p:spPr>
        <p:txBody>
          <a:bodyPr>
            <a:normAutofit fontScale="90000"/>
          </a:bodyPr>
          <a:lstStyle/>
          <a:p>
            <a:pPr algn="l"/>
            <a:r>
              <a:rPr lang="en-US" sz="4400" dirty="0">
                <a:solidFill>
                  <a:schemeClr val="bg1"/>
                </a:solidFill>
                <a:latin typeface="Nunito Sans ExtraBold" panose="00000900000000000000" pitchFamily="2" charset="0"/>
              </a:rPr>
              <a:t>Competitive Advantages</a:t>
            </a:r>
          </a:p>
        </p:txBody>
      </p:sp>
      <p:sp>
        <p:nvSpPr>
          <p:cNvPr id="3" name="Subtitle 2"/>
          <p:cNvSpPr>
            <a:spLocks noGrp="1"/>
          </p:cNvSpPr>
          <p:nvPr>
            <p:ph type="subTitle" idx="1"/>
          </p:nvPr>
        </p:nvSpPr>
        <p:spPr>
          <a:xfrm>
            <a:off x="455707" y="3010543"/>
            <a:ext cx="2922493" cy="590063"/>
          </a:xfrm>
        </p:spPr>
        <p:txBody>
          <a:bodyPr>
            <a:normAutofit/>
          </a:bodyPr>
          <a:lstStyle/>
          <a:p>
            <a:r>
              <a:rPr lang="en-US" sz="1200" dirty="0">
                <a:solidFill>
                  <a:schemeClr val="bg2">
                    <a:lumMod val="25000"/>
                  </a:schemeClr>
                </a:solidFill>
                <a:latin typeface="Nunito Sans Light" panose="00000400000000000000" pitchFamily="2" charset="0"/>
              </a:rPr>
              <a:t>Highlight the unique factors that give you a competitive advantage..</a:t>
            </a:r>
            <a:endParaRPr lang="en-US" sz="1200" dirty="0">
              <a:solidFill>
                <a:schemeClr val="bg2">
                  <a:lumMod val="50000"/>
                </a:schemeClr>
              </a:solidFill>
              <a:latin typeface="Nunito Sans Light" panose="00000400000000000000" pitchFamily="2" charset="0"/>
            </a:endParaRPr>
          </a:p>
        </p:txBody>
      </p:sp>
      <p:sp>
        <p:nvSpPr>
          <p:cNvPr id="87" name="Title 1"/>
          <p:cNvSpPr txBox="1">
            <a:spLocks/>
          </p:cNvSpPr>
          <p:nvPr/>
        </p:nvSpPr>
        <p:spPr>
          <a:xfrm>
            <a:off x="80669" y="1807110"/>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Unique Features</a:t>
            </a:r>
          </a:p>
        </p:txBody>
      </p:sp>
      <p:sp>
        <p:nvSpPr>
          <p:cNvPr id="90" name="Subtitle 2"/>
          <p:cNvSpPr txBox="1">
            <a:spLocks/>
          </p:cNvSpPr>
          <p:nvPr/>
        </p:nvSpPr>
        <p:spPr>
          <a:xfrm>
            <a:off x="6865498" y="305546"/>
            <a:ext cx="5495828" cy="7566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1"/>
                </a:solidFill>
                <a:latin typeface="Nunito Sans Light" panose="00000400000000000000" pitchFamily="2" charset="0"/>
              </a:rPr>
              <a:t>What unique factors give your company a competitive edge? How will you outmaneuver your competitors?</a:t>
            </a:r>
          </a:p>
        </p:txBody>
      </p:sp>
      <p:cxnSp>
        <p:nvCxnSpPr>
          <p:cNvPr id="32" name="Straight Connector 31"/>
          <p:cNvCxnSpPr/>
          <p:nvPr/>
        </p:nvCxnSpPr>
        <p:spPr>
          <a:xfrm>
            <a:off x="6582267" y="211662"/>
            <a:ext cx="0" cy="719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Title 1"/>
          <p:cNvSpPr txBox="1">
            <a:spLocks/>
          </p:cNvSpPr>
          <p:nvPr/>
        </p:nvSpPr>
        <p:spPr>
          <a:xfrm>
            <a:off x="4108806" y="1807110"/>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First to Market</a:t>
            </a:r>
          </a:p>
        </p:txBody>
      </p:sp>
      <p:sp>
        <p:nvSpPr>
          <p:cNvPr id="97" name="Title 1"/>
          <p:cNvSpPr txBox="1">
            <a:spLocks/>
          </p:cNvSpPr>
          <p:nvPr/>
        </p:nvSpPr>
        <p:spPr>
          <a:xfrm>
            <a:off x="8136944" y="1807110"/>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Proprietary Technology</a:t>
            </a:r>
          </a:p>
        </p:txBody>
      </p:sp>
      <p:cxnSp>
        <p:nvCxnSpPr>
          <p:cNvPr id="37" name="Straight Connector 36"/>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3"/>
          <a:stretch>
            <a:fillRect/>
          </a:stretch>
        </p:blipFill>
        <p:spPr>
          <a:xfrm>
            <a:off x="9878217" y="6379297"/>
            <a:ext cx="1925609" cy="339338"/>
          </a:xfrm>
          <a:prstGeom prst="rect">
            <a:avLst/>
          </a:prstGeom>
        </p:spPr>
      </p:pic>
      <p:sp>
        <p:nvSpPr>
          <p:cNvPr id="10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sp>
        <p:nvSpPr>
          <p:cNvPr id="21" name="Title 1"/>
          <p:cNvSpPr txBox="1">
            <a:spLocks/>
          </p:cNvSpPr>
          <p:nvPr/>
        </p:nvSpPr>
        <p:spPr>
          <a:xfrm>
            <a:off x="-4489" y="4060869"/>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Adoption Rate</a:t>
            </a:r>
          </a:p>
        </p:txBody>
      </p:sp>
      <p:sp>
        <p:nvSpPr>
          <p:cNvPr id="22" name="Title 1"/>
          <p:cNvSpPr txBox="1">
            <a:spLocks/>
          </p:cNvSpPr>
          <p:nvPr/>
        </p:nvSpPr>
        <p:spPr>
          <a:xfrm>
            <a:off x="4023648" y="4060869"/>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Unique Pricing Model</a:t>
            </a:r>
          </a:p>
        </p:txBody>
      </p:sp>
      <p:sp>
        <p:nvSpPr>
          <p:cNvPr id="23" name="Title 1"/>
          <p:cNvSpPr txBox="1">
            <a:spLocks/>
          </p:cNvSpPr>
          <p:nvPr/>
        </p:nvSpPr>
        <p:spPr>
          <a:xfrm>
            <a:off x="8051786" y="4060869"/>
            <a:ext cx="3666882" cy="11531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Exclusive Partnership</a:t>
            </a:r>
          </a:p>
        </p:txBody>
      </p:sp>
      <p:sp>
        <p:nvSpPr>
          <p:cNvPr id="26" name="Subtitle 2"/>
          <p:cNvSpPr txBox="1">
            <a:spLocks/>
          </p:cNvSpPr>
          <p:nvPr/>
        </p:nvSpPr>
        <p:spPr>
          <a:xfrm>
            <a:off x="4481000" y="3010543"/>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Highlight the unique factors that give you a competitive advantage..</a:t>
            </a:r>
            <a:endParaRPr lang="en-US" sz="1200" dirty="0">
              <a:solidFill>
                <a:schemeClr val="bg2">
                  <a:lumMod val="50000"/>
                </a:schemeClr>
              </a:solidFill>
              <a:latin typeface="Nunito Sans Light" panose="00000400000000000000" pitchFamily="2" charset="0"/>
            </a:endParaRPr>
          </a:p>
        </p:txBody>
      </p:sp>
      <p:sp>
        <p:nvSpPr>
          <p:cNvPr id="27" name="Subtitle 2"/>
          <p:cNvSpPr txBox="1">
            <a:spLocks/>
          </p:cNvSpPr>
          <p:nvPr/>
        </p:nvSpPr>
        <p:spPr>
          <a:xfrm>
            <a:off x="8509138" y="3010543"/>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Highlight the unique factors that give you a competitive advantage..</a:t>
            </a:r>
            <a:endParaRPr lang="en-US" sz="1200" dirty="0">
              <a:solidFill>
                <a:schemeClr val="bg2">
                  <a:lumMod val="50000"/>
                </a:schemeClr>
              </a:solidFill>
              <a:latin typeface="Nunito Sans Light" panose="00000400000000000000" pitchFamily="2" charset="0"/>
            </a:endParaRPr>
          </a:p>
        </p:txBody>
      </p:sp>
      <p:sp>
        <p:nvSpPr>
          <p:cNvPr id="28" name="Subtitle 2"/>
          <p:cNvSpPr txBox="1">
            <a:spLocks/>
          </p:cNvSpPr>
          <p:nvPr/>
        </p:nvSpPr>
        <p:spPr>
          <a:xfrm>
            <a:off x="455707" y="5281958"/>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Highlight the unique factors that give you a competitive advantage..</a:t>
            </a:r>
            <a:endParaRPr lang="en-US" sz="1200" dirty="0">
              <a:solidFill>
                <a:schemeClr val="bg2">
                  <a:lumMod val="50000"/>
                </a:schemeClr>
              </a:solidFill>
              <a:latin typeface="Nunito Sans Light" panose="00000400000000000000" pitchFamily="2" charset="0"/>
            </a:endParaRPr>
          </a:p>
        </p:txBody>
      </p:sp>
      <p:sp>
        <p:nvSpPr>
          <p:cNvPr id="29" name="Subtitle 2"/>
          <p:cNvSpPr txBox="1">
            <a:spLocks/>
          </p:cNvSpPr>
          <p:nvPr/>
        </p:nvSpPr>
        <p:spPr>
          <a:xfrm>
            <a:off x="4481000" y="5281958"/>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Highlight the unique factors that give you a competitive advantage..</a:t>
            </a:r>
            <a:endParaRPr lang="en-US" sz="1200" dirty="0">
              <a:solidFill>
                <a:schemeClr val="bg2">
                  <a:lumMod val="50000"/>
                </a:schemeClr>
              </a:solidFill>
              <a:latin typeface="Nunito Sans Light" panose="00000400000000000000" pitchFamily="2" charset="0"/>
            </a:endParaRPr>
          </a:p>
        </p:txBody>
      </p:sp>
      <p:sp>
        <p:nvSpPr>
          <p:cNvPr id="30" name="Subtitle 2"/>
          <p:cNvSpPr txBox="1">
            <a:spLocks/>
          </p:cNvSpPr>
          <p:nvPr/>
        </p:nvSpPr>
        <p:spPr>
          <a:xfrm>
            <a:off x="8509138" y="5281958"/>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Highlight the unique factors that give you a competitive advantage..</a:t>
            </a:r>
            <a:endParaRPr lang="en-US" sz="1200" dirty="0">
              <a:solidFill>
                <a:schemeClr val="bg2">
                  <a:lumMod val="50000"/>
                </a:schemeClr>
              </a:solidFill>
              <a:latin typeface="Nunito Sans Light" panose="00000400000000000000" pitchFamily="2" charset="0"/>
            </a:endParaRPr>
          </a:p>
        </p:txBody>
      </p:sp>
      <p:pic>
        <p:nvPicPr>
          <p:cNvPr id="4" name="Picture 3"/>
          <p:cNvPicPr>
            <a:picLocks noChangeAspect="1"/>
          </p:cNvPicPr>
          <p:nvPr/>
        </p:nvPicPr>
        <p:blipFill>
          <a:blip r:embed="rId4"/>
          <a:stretch>
            <a:fillRect/>
          </a:stretch>
        </p:blipFill>
        <p:spPr>
          <a:xfrm>
            <a:off x="1542209" y="1612707"/>
            <a:ext cx="743802" cy="743802"/>
          </a:xfrm>
          <a:prstGeom prst="rect">
            <a:avLst/>
          </a:prstGeom>
        </p:spPr>
      </p:pic>
      <p:pic>
        <p:nvPicPr>
          <p:cNvPr id="5" name="Picture 4"/>
          <p:cNvPicPr>
            <a:picLocks noChangeAspect="1"/>
          </p:cNvPicPr>
          <p:nvPr/>
        </p:nvPicPr>
        <p:blipFill>
          <a:blip r:embed="rId5"/>
          <a:stretch>
            <a:fillRect/>
          </a:stretch>
        </p:blipFill>
        <p:spPr>
          <a:xfrm>
            <a:off x="5702930" y="1614661"/>
            <a:ext cx="743802" cy="743802"/>
          </a:xfrm>
          <a:prstGeom prst="rect">
            <a:avLst/>
          </a:prstGeom>
        </p:spPr>
      </p:pic>
      <p:pic>
        <p:nvPicPr>
          <p:cNvPr id="6" name="Picture 5"/>
          <p:cNvPicPr>
            <a:picLocks noChangeAspect="1"/>
          </p:cNvPicPr>
          <p:nvPr/>
        </p:nvPicPr>
        <p:blipFill>
          <a:blip r:embed="rId6"/>
          <a:stretch>
            <a:fillRect/>
          </a:stretch>
        </p:blipFill>
        <p:spPr>
          <a:xfrm>
            <a:off x="9602709" y="1589594"/>
            <a:ext cx="735350" cy="735350"/>
          </a:xfrm>
          <a:prstGeom prst="rect">
            <a:avLst/>
          </a:prstGeom>
        </p:spPr>
      </p:pic>
      <p:pic>
        <p:nvPicPr>
          <p:cNvPr id="7" name="Picture 6"/>
          <p:cNvPicPr>
            <a:picLocks noChangeAspect="1"/>
          </p:cNvPicPr>
          <p:nvPr/>
        </p:nvPicPr>
        <p:blipFill>
          <a:blip r:embed="rId7"/>
          <a:stretch>
            <a:fillRect/>
          </a:stretch>
        </p:blipFill>
        <p:spPr>
          <a:xfrm>
            <a:off x="1440146" y="3766846"/>
            <a:ext cx="777611" cy="870586"/>
          </a:xfrm>
          <a:prstGeom prst="rect">
            <a:avLst/>
          </a:prstGeom>
        </p:spPr>
      </p:pic>
      <p:pic>
        <p:nvPicPr>
          <p:cNvPr id="8" name="Picture 7"/>
          <p:cNvPicPr>
            <a:picLocks noChangeAspect="1"/>
          </p:cNvPicPr>
          <p:nvPr/>
        </p:nvPicPr>
        <p:blipFill>
          <a:blip r:embed="rId8"/>
          <a:stretch>
            <a:fillRect/>
          </a:stretch>
        </p:blipFill>
        <p:spPr>
          <a:xfrm>
            <a:off x="5711419" y="3985746"/>
            <a:ext cx="769159" cy="693087"/>
          </a:xfrm>
          <a:prstGeom prst="rect">
            <a:avLst/>
          </a:prstGeom>
        </p:spPr>
      </p:pic>
      <p:pic>
        <p:nvPicPr>
          <p:cNvPr id="9" name="Picture 8"/>
          <p:cNvPicPr>
            <a:picLocks noChangeAspect="1"/>
          </p:cNvPicPr>
          <p:nvPr/>
        </p:nvPicPr>
        <p:blipFill>
          <a:blip r:embed="rId9"/>
          <a:stretch>
            <a:fillRect/>
          </a:stretch>
        </p:blipFill>
        <p:spPr>
          <a:xfrm>
            <a:off x="9613412" y="3894077"/>
            <a:ext cx="786063" cy="752254"/>
          </a:xfrm>
          <a:prstGeom prst="rect">
            <a:avLst/>
          </a:prstGeom>
        </p:spPr>
      </p:pic>
    </p:spTree>
    <p:extLst>
      <p:ext uri="{BB962C8B-B14F-4D97-AF65-F5344CB8AC3E}">
        <p14:creationId xmlns:p14="http://schemas.microsoft.com/office/powerpoint/2010/main" val="3085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build="p"/>
      <p:bldP spid="87" grpId="0"/>
      <p:bldP spid="90" grpId="0"/>
      <p:bldP spid="96" grpId="0"/>
      <p:bldP spid="97" grpId="0"/>
      <p:bldP spid="21" grpId="0"/>
      <p:bldP spid="22" grpId="0"/>
      <p:bldP spid="23"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pic>
        <p:nvPicPr>
          <p:cNvPr id="3" name="Picture 2"/>
          <p:cNvPicPr>
            <a:picLocks noChangeAspect="1"/>
          </p:cNvPicPr>
          <p:nvPr/>
        </p:nvPicPr>
        <p:blipFill>
          <a:blip r:embed="rId3"/>
          <a:stretch>
            <a:fillRect/>
          </a:stretch>
        </p:blipFill>
        <p:spPr>
          <a:xfrm>
            <a:off x="464542" y="3584279"/>
            <a:ext cx="2899136" cy="1293201"/>
          </a:xfrm>
          <a:prstGeom prst="rect">
            <a:avLst/>
          </a:prstGeom>
        </p:spPr>
      </p:pic>
      <p:pic>
        <p:nvPicPr>
          <p:cNvPr id="22" name="Picture 21"/>
          <p:cNvPicPr>
            <a:picLocks noChangeAspect="1"/>
          </p:cNvPicPr>
          <p:nvPr/>
        </p:nvPicPr>
        <p:blipFill>
          <a:blip r:embed="rId3"/>
          <a:stretch>
            <a:fillRect/>
          </a:stretch>
        </p:blipFill>
        <p:spPr>
          <a:xfrm>
            <a:off x="4492679" y="3573747"/>
            <a:ext cx="2899136" cy="1293201"/>
          </a:xfrm>
          <a:prstGeom prst="rect">
            <a:avLst/>
          </a:prstGeom>
        </p:spPr>
      </p:pic>
      <p:pic>
        <p:nvPicPr>
          <p:cNvPr id="24" name="Picture 23"/>
          <p:cNvPicPr>
            <a:picLocks noChangeAspect="1"/>
          </p:cNvPicPr>
          <p:nvPr/>
        </p:nvPicPr>
        <p:blipFill>
          <a:blip r:embed="rId3"/>
          <a:stretch>
            <a:fillRect/>
          </a:stretch>
        </p:blipFill>
        <p:spPr>
          <a:xfrm>
            <a:off x="8582711" y="3563997"/>
            <a:ext cx="2899136" cy="1293201"/>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3092"/>
              </a:solidFill>
            </a:endParaRPr>
          </a:p>
        </p:txBody>
      </p:sp>
      <p:sp>
        <p:nvSpPr>
          <p:cNvPr id="2" name="Title 1"/>
          <p:cNvSpPr>
            <a:spLocks noGrp="1"/>
          </p:cNvSpPr>
          <p:nvPr>
            <p:ph type="ctrTitle"/>
          </p:nvPr>
        </p:nvSpPr>
        <p:spPr>
          <a:xfrm>
            <a:off x="169326" y="237064"/>
            <a:ext cx="11464625" cy="685803"/>
          </a:xfrm>
        </p:spPr>
        <p:txBody>
          <a:bodyPr>
            <a:normAutofit fontScale="90000"/>
          </a:bodyPr>
          <a:lstStyle/>
          <a:p>
            <a:pPr algn="l"/>
            <a:r>
              <a:rPr lang="en-US" sz="4400" dirty="0">
                <a:solidFill>
                  <a:schemeClr val="bg1"/>
                </a:solidFill>
                <a:latin typeface="Nunito Sans ExtraBold" panose="00000900000000000000" pitchFamily="2" charset="0"/>
              </a:rPr>
              <a:t>Market Validation &amp; Traction</a:t>
            </a:r>
          </a:p>
        </p:txBody>
      </p:sp>
      <p:sp>
        <p:nvSpPr>
          <p:cNvPr id="87" name="Title 1"/>
          <p:cNvSpPr txBox="1">
            <a:spLocks/>
          </p:cNvSpPr>
          <p:nvPr/>
        </p:nvSpPr>
        <p:spPr>
          <a:xfrm>
            <a:off x="236252" y="1905471"/>
            <a:ext cx="11245595" cy="9703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rgbClr val="623092"/>
                </a:solidFill>
                <a:latin typeface="Nunito Sans" panose="00000500000000000000" pitchFamily="2" charset="0"/>
              </a:rPr>
              <a:t>Use key metrics and graphs to validate that your company has gained traction (user adoption, revenue, etc.). If you're pre-launch or do not have a minimum viable product yet, you may want to replace this slide with a Progress or Timeline slide to illustrate what you've done and what's to come.</a:t>
            </a:r>
          </a:p>
        </p:txBody>
      </p:sp>
      <p:cxnSp>
        <p:nvCxnSpPr>
          <p:cNvPr id="37" name="Straight Connector 36"/>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4"/>
          <a:stretch>
            <a:fillRect/>
          </a:stretch>
        </p:blipFill>
        <p:spPr>
          <a:xfrm>
            <a:off x="9878217" y="6379297"/>
            <a:ext cx="1925609" cy="339338"/>
          </a:xfrm>
          <a:prstGeom prst="rect">
            <a:avLst/>
          </a:prstGeom>
        </p:spPr>
      </p:pic>
      <p:sp>
        <p:nvSpPr>
          <p:cNvPr id="10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sp>
        <p:nvSpPr>
          <p:cNvPr id="16" name="Subtitle 2"/>
          <p:cNvSpPr>
            <a:spLocks noGrp="1"/>
          </p:cNvSpPr>
          <p:nvPr>
            <p:ph type="subTitle" idx="1"/>
          </p:nvPr>
        </p:nvSpPr>
        <p:spPr>
          <a:xfrm>
            <a:off x="455707" y="5077611"/>
            <a:ext cx="2922493" cy="280125"/>
          </a:xfrm>
        </p:spPr>
        <p:txBody>
          <a:bodyPr>
            <a:normAutofit/>
          </a:bodyPr>
          <a:lstStyle/>
          <a:p>
            <a:r>
              <a:rPr lang="en-US" sz="1200" dirty="0">
                <a:solidFill>
                  <a:schemeClr val="bg2">
                    <a:lumMod val="25000"/>
                  </a:schemeClr>
                </a:solidFill>
                <a:latin typeface="Nunito Sans Light" panose="00000400000000000000" pitchFamily="2" charset="0"/>
              </a:rPr>
              <a:t>Key Metric: Monthly Active Users</a:t>
            </a:r>
            <a:endParaRPr lang="en-US" sz="1200" dirty="0">
              <a:solidFill>
                <a:schemeClr val="bg2">
                  <a:lumMod val="50000"/>
                </a:schemeClr>
              </a:solidFill>
              <a:latin typeface="Nunito Sans Light" panose="00000400000000000000" pitchFamily="2" charset="0"/>
            </a:endParaRPr>
          </a:p>
        </p:txBody>
      </p:sp>
      <p:sp>
        <p:nvSpPr>
          <p:cNvPr id="17" name="Title 1"/>
          <p:cNvSpPr txBox="1">
            <a:spLocks/>
          </p:cNvSpPr>
          <p:nvPr/>
        </p:nvSpPr>
        <p:spPr>
          <a:xfrm>
            <a:off x="80669" y="3884507"/>
            <a:ext cx="3666882" cy="5300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1000,000</a:t>
            </a:r>
          </a:p>
        </p:txBody>
      </p:sp>
      <p:sp>
        <p:nvSpPr>
          <p:cNvPr id="18" name="Title 1"/>
          <p:cNvSpPr txBox="1">
            <a:spLocks/>
          </p:cNvSpPr>
          <p:nvPr/>
        </p:nvSpPr>
        <p:spPr>
          <a:xfrm>
            <a:off x="4108806" y="3884507"/>
            <a:ext cx="3666882" cy="5300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5,000,000</a:t>
            </a:r>
          </a:p>
        </p:txBody>
      </p:sp>
      <p:sp>
        <p:nvSpPr>
          <p:cNvPr id="19" name="Title 1"/>
          <p:cNvSpPr txBox="1">
            <a:spLocks/>
          </p:cNvSpPr>
          <p:nvPr/>
        </p:nvSpPr>
        <p:spPr>
          <a:xfrm>
            <a:off x="8240230" y="3884507"/>
            <a:ext cx="3666882" cy="5300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623092"/>
                </a:solidFill>
                <a:latin typeface="Nunito Sans ExtraBold" panose="00000900000000000000" pitchFamily="2" charset="0"/>
              </a:rPr>
              <a:t>80%</a:t>
            </a:r>
          </a:p>
        </p:txBody>
      </p:sp>
      <p:sp>
        <p:nvSpPr>
          <p:cNvPr id="20" name="Subtitle 2"/>
          <p:cNvSpPr txBox="1">
            <a:spLocks/>
          </p:cNvSpPr>
          <p:nvPr/>
        </p:nvSpPr>
        <p:spPr>
          <a:xfrm>
            <a:off x="4418108" y="5077610"/>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Key Metric: Revenue</a:t>
            </a:r>
            <a:endParaRPr lang="en-US" sz="1200" dirty="0">
              <a:solidFill>
                <a:schemeClr val="bg2">
                  <a:lumMod val="50000"/>
                </a:schemeClr>
              </a:solidFill>
              <a:latin typeface="Nunito Sans Light" panose="00000400000000000000" pitchFamily="2" charset="0"/>
            </a:endParaRPr>
          </a:p>
        </p:txBody>
      </p:sp>
      <p:sp>
        <p:nvSpPr>
          <p:cNvPr id="21" name="Subtitle 2"/>
          <p:cNvSpPr txBox="1">
            <a:spLocks/>
          </p:cNvSpPr>
          <p:nvPr/>
        </p:nvSpPr>
        <p:spPr>
          <a:xfrm>
            <a:off x="8509138" y="5077610"/>
            <a:ext cx="2922493" cy="590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2">
                    <a:lumMod val="25000"/>
                  </a:schemeClr>
                </a:solidFill>
                <a:latin typeface="Nunito Sans Light" panose="00000400000000000000" pitchFamily="2" charset="0"/>
              </a:rPr>
              <a:t>Key Metric: Profit Margins</a:t>
            </a:r>
            <a:endParaRPr lang="en-US" sz="1200" dirty="0">
              <a:solidFill>
                <a:schemeClr val="bg2">
                  <a:lumMod val="50000"/>
                </a:schemeClr>
              </a:solidFill>
              <a:latin typeface="Nunito Sans Light" panose="00000400000000000000" pitchFamily="2" charset="0"/>
            </a:endParaRPr>
          </a:p>
        </p:txBody>
      </p:sp>
    </p:spTree>
    <p:extLst>
      <p:ext uri="{BB962C8B-B14F-4D97-AF65-F5344CB8AC3E}">
        <p14:creationId xmlns:p14="http://schemas.microsoft.com/office/powerpoint/2010/main" val="275560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87" grpId="0"/>
      <p:bldP spid="16" grpId="0" build="p"/>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3092"/>
              </a:solidFill>
            </a:endParaRPr>
          </a:p>
        </p:txBody>
      </p:sp>
      <p:sp>
        <p:nvSpPr>
          <p:cNvPr id="2" name="Title 1"/>
          <p:cNvSpPr>
            <a:spLocks noGrp="1"/>
          </p:cNvSpPr>
          <p:nvPr>
            <p:ph type="ctrTitle"/>
          </p:nvPr>
        </p:nvSpPr>
        <p:spPr>
          <a:xfrm>
            <a:off x="169326" y="237064"/>
            <a:ext cx="11464625" cy="685803"/>
          </a:xfrm>
        </p:spPr>
        <p:txBody>
          <a:bodyPr>
            <a:normAutofit fontScale="90000"/>
          </a:bodyPr>
          <a:lstStyle/>
          <a:p>
            <a:pPr algn="l"/>
            <a:r>
              <a:rPr lang="en-US" sz="4400" dirty="0">
                <a:solidFill>
                  <a:schemeClr val="bg1"/>
                </a:solidFill>
                <a:latin typeface="Nunito Sans ExtraBold" panose="00000900000000000000" pitchFamily="2" charset="0"/>
              </a:rPr>
              <a:t>Audience Segments</a:t>
            </a:r>
          </a:p>
        </p:txBody>
      </p:sp>
      <p:cxnSp>
        <p:nvCxnSpPr>
          <p:cNvPr id="37" name="Straight Connector 36"/>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3"/>
          <a:stretch>
            <a:fillRect/>
          </a:stretch>
        </p:blipFill>
        <p:spPr>
          <a:xfrm>
            <a:off x="9878217" y="6379297"/>
            <a:ext cx="1925609" cy="339338"/>
          </a:xfrm>
          <a:prstGeom prst="rect">
            <a:avLst/>
          </a:prstGeom>
        </p:spPr>
      </p:pic>
      <p:sp>
        <p:nvSpPr>
          <p:cNvPr id="10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graphicFrame>
        <p:nvGraphicFramePr>
          <p:cNvPr id="9" name="Chart 8"/>
          <p:cNvGraphicFramePr/>
          <p:nvPr>
            <p:extLst>
              <p:ext uri="{D42A27DB-BD31-4B8C-83A1-F6EECF244321}">
                <p14:modId xmlns:p14="http://schemas.microsoft.com/office/powerpoint/2010/main" val="1630878340"/>
              </p:ext>
            </p:extLst>
          </p:nvPr>
        </p:nvGraphicFramePr>
        <p:xfrm>
          <a:off x="6426165" y="2150005"/>
          <a:ext cx="5207786" cy="3471858"/>
        </p:xfrm>
        <a:graphic>
          <a:graphicData uri="http://schemas.openxmlformats.org/drawingml/2006/chart">
            <c:chart xmlns:c="http://schemas.openxmlformats.org/drawingml/2006/chart" xmlns:r="http://schemas.openxmlformats.org/officeDocument/2006/relationships" r:id="rId4"/>
          </a:graphicData>
        </a:graphic>
      </p:graphicFrame>
      <p:sp>
        <p:nvSpPr>
          <p:cNvPr id="23" name="Title 1"/>
          <p:cNvSpPr txBox="1">
            <a:spLocks/>
          </p:cNvSpPr>
          <p:nvPr/>
        </p:nvSpPr>
        <p:spPr>
          <a:xfrm>
            <a:off x="313265" y="2520760"/>
            <a:ext cx="6013718"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623092"/>
                </a:solidFill>
                <a:latin typeface="Nunito Sans" panose="00000500000000000000" pitchFamily="2" charset="0"/>
              </a:rPr>
              <a:t>1. Section Headline 8.2%</a:t>
            </a:r>
          </a:p>
        </p:txBody>
      </p:sp>
      <p:sp>
        <p:nvSpPr>
          <p:cNvPr id="25" name="Title 1"/>
          <p:cNvSpPr txBox="1">
            <a:spLocks/>
          </p:cNvSpPr>
          <p:nvPr/>
        </p:nvSpPr>
        <p:spPr>
          <a:xfrm>
            <a:off x="313265" y="3097362"/>
            <a:ext cx="6013718"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E97C30"/>
                </a:solidFill>
                <a:latin typeface="Nunito Sans" panose="00000500000000000000" pitchFamily="2" charset="0"/>
              </a:rPr>
              <a:t>2. Section Headline 3.2%</a:t>
            </a:r>
          </a:p>
        </p:txBody>
      </p:sp>
      <p:sp>
        <p:nvSpPr>
          <p:cNvPr id="26" name="Title 1"/>
          <p:cNvSpPr txBox="1">
            <a:spLocks/>
          </p:cNvSpPr>
          <p:nvPr/>
        </p:nvSpPr>
        <p:spPr>
          <a:xfrm>
            <a:off x="313265" y="3671609"/>
            <a:ext cx="6013718"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00B0F0"/>
                </a:solidFill>
                <a:latin typeface="Nunito Sans" panose="00000500000000000000" pitchFamily="2" charset="0"/>
              </a:rPr>
              <a:t>3. Section Headline 8.2%</a:t>
            </a:r>
          </a:p>
        </p:txBody>
      </p:sp>
      <p:sp>
        <p:nvSpPr>
          <p:cNvPr id="27" name="Title 1"/>
          <p:cNvSpPr txBox="1">
            <a:spLocks/>
          </p:cNvSpPr>
          <p:nvPr/>
        </p:nvSpPr>
        <p:spPr>
          <a:xfrm>
            <a:off x="313265" y="4248211"/>
            <a:ext cx="6013718" cy="4464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00B050"/>
                </a:solidFill>
                <a:latin typeface="Nunito Sans" panose="00000500000000000000" pitchFamily="2" charset="0"/>
              </a:rPr>
              <a:t>4. Section Headline 3.2%</a:t>
            </a:r>
          </a:p>
        </p:txBody>
      </p:sp>
    </p:spTree>
    <p:extLst>
      <p:ext uri="{BB962C8B-B14F-4D97-AF65-F5344CB8AC3E}">
        <p14:creationId xmlns:p14="http://schemas.microsoft.com/office/powerpoint/2010/main" val="18234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Graphic spid="9" grpId="0">
        <p:bldAsOne/>
      </p:bldGraphic>
      <p:bldP spid="23"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
            <a:ext cx="12192000" cy="6857467"/>
          </a:xfrm>
          <a:prstGeom prst="rect">
            <a:avLst/>
          </a:prstGeom>
        </p:spPr>
      </p:pic>
      <p:sp>
        <p:nvSpPr>
          <p:cNvPr id="15" name="Rectangle 14"/>
          <p:cNvSpPr/>
          <p:nvPr/>
        </p:nvSpPr>
        <p:spPr>
          <a:xfrm>
            <a:off x="0" y="533"/>
            <a:ext cx="12191999" cy="10975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3092"/>
              </a:solidFill>
            </a:endParaRPr>
          </a:p>
        </p:txBody>
      </p:sp>
      <p:sp>
        <p:nvSpPr>
          <p:cNvPr id="2" name="Title 1"/>
          <p:cNvSpPr>
            <a:spLocks noGrp="1"/>
          </p:cNvSpPr>
          <p:nvPr>
            <p:ph type="ctrTitle"/>
          </p:nvPr>
        </p:nvSpPr>
        <p:spPr>
          <a:xfrm>
            <a:off x="169327" y="237064"/>
            <a:ext cx="9144000" cy="724430"/>
          </a:xfrm>
        </p:spPr>
        <p:txBody>
          <a:bodyPr>
            <a:normAutofit/>
          </a:bodyPr>
          <a:lstStyle/>
          <a:p>
            <a:pPr algn="l"/>
            <a:r>
              <a:rPr lang="en-US" sz="4400" dirty="0">
                <a:solidFill>
                  <a:schemeClr val="bg1"/>
                </a:solidFill>
                <a:latin typeface="Nunito Sans ExtraBold" panose="00000900000000000000" pitchFamily="2" charset="0"/>
              </a:rPr>
              <a:t>Monthly Growth</a:t>
            </a:r>
          </a:p>
        </p:txBody>
      </p:sp>
      <p:sp>
        <p:nvSpPr>
          <p:cNvPr id="55" name="Subtitle 2"/>
          <p:cNvSpPr txBox="1">
            <a:spLocks/>
          </p:cNvSpPr>
          <p:nvPr/>
        </p:nvSpPr>
        <p:spPr>
          <a:xfrm>
            <a:off x="1362175" y="1445182"/>
            <a:ext cx="1303919" cy="391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2">
                    <a:lumMod val="25000"/>
                  </a:schemeClr>
                </a:solidFill>
                <a:latin typeface="Nunito Sans Light" panose="00000400000000000000" pitchFamily="2" charset="0"/>
              </a:rPr>
              <a:t>Month 1</a:t>
            </a:r>
          </a:p>
          <a:p>
            <a:pPr algn="l"/>
            <a:endParaRPr lang="en-US" sz="1600" dirty="0">
              <a:solidFill>
                <a:schemeClr val="bg2">
                  <a:lumMod val="50000"/>
                </a:schemeClr>
              </a:solidFill>
              <a:latin typeface="Nunito Sans Light" panose="00000400000000000000" pitchFamily="2" charset="0"/>
            </a:endParaRPr>
          </a:p>
        </p:txBody>
      </p:sp>
      <p:sp>
        <p:nvSpPr>
          <p:cNvPr id="57" name="Rectangle 56"/>
          <p:cNvSpPr/>
          <p:nvPr/>
        </p:nvSpPr>
        <p:spPr>
          <a:xfrm>
            <a:off x="1450961" y="1780725"/>
            <a:ext cx="8899670" cy="2313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58" name="Rectangle 57"/>
          <p:cNvSpPr/>
          <p:nvPr/>
        </p:nvSpPr>
        <p:spPr>
          <a:xfrm>
            <a:off x="1450961" y="1780725"/>
            <a:ext cx="2230001" cy="2356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cxnSp>
        <p:nvCxnSpPr>
          <p:cNvPr id="92" name="Straight Connector 91"/>
          <p:cNvCxnSpPr/>
          <p:nvPr/>
        </p:nvCxnSpPr>
        <p:spPr>
          <a:xfrm>
            <a:off x="313265" y="6239931"/>
            <a:ext cx="115231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3"/>
          <a:stretch>
            <a:fillRect/>
          </a:stretch>
        </p:blipFill>
        <p:spPr>
          <a:xfrm>
            <a:off x="9878217" y="6379297"/>
            <a:ext cx="1925609" cy="339338"/>
          </a:xfrm>
          <a:prstGeom prst="rect">
            <a:avLst/>
          </a:prstGeom>
        </p:spPr>
      </p:pic>
      <p:sp>
        <p:nvSpPr>
          <p:cNvPr id="94" name="Title 1"/>
          <p:cNvSpPr txBox="1">
            <a:spLocks/>
          </p:cNvSpPr>
          <p:nvPr/>
        </p:nvSpPr>
        <p:spPr>
          <a:xfrm>
            <a:off x="236253" y="6415780"/>
            <a:ext cx="3666882" cy="262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solidFill>
                  <a:srgbClr val="623092"/>
                </a:solidFill>
                <a:latin typeface="Nunito Sans" panose="00000500000000000000" pitchFamily="2" charset="0"/>
              </a:rPr>
              <a:t>www.companywebsite.com</a:t>
            </a:r>
          </a:p>
        </p:txBody>
      </p:sp>
      <p:sp>
        <p:nvSpPr>
          <p:cNvPr id="95" name="Subtitle 2"/>
          <p:cNvSpPr txBox="1">
            <a:spLocks/>
          </p:cNvSpPr>
          <p:nvPr/>
        </p:nvSpPr>
        <p:spPr>
          <a:xfrm>
            <a:off x="1362175" y="2165117"/>
            <a:ext cx="1303919" cy="391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2">
                    <a:lumMod val="25000"/>
                  </a:schemeClr>
                </a:solidFill>
                <a:latin typeface="Nunito Sans Light" panose="00000400000000000000" pitchFamily="2" charset="0"/>
              </a:rPr>
              <a:t>Month 2</a:t>
            </a:r>
          </a:p>
          <a:p>
            <a:pPr algn="l"/>
            <a:endParaRPr lang="en-US" sz="1600" dirty="0">
              <a:solidFill>
                <a:schemeClr val="bg2">
                  <a:lumMod val="50000"/>
                </a:schemeClr>
              </a:solidFill>
              <a:latin typeface="Nunito Sans Light" panose="00000400000000000000" pitchFamily="2" charset="0"/>
            </a:endParaRPr>
          </a:p>
        </p:txBody>
      </p:sp>
      <p:sp>
        <p:nvSpPr>
          <p:cNvPr id="96" name="Rectangle 95"/>
          <p:cNvSpPr/>
          <p:nvPr/>
        </p:nvSpPr>
        <p:spPr>
          <a:xfrm>
            <a:off x="1450961" y="2500660"/>
            <a:ext cx="8899670" cy="2313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97" name="Rectangle 96"/>
          <p:cNvSpPr/>
          <p:nvPr/>
        </p:nvSpPr>
        <p:spPr>
          <a:xfrm>
            <a:off x="1450961" y="2500660"/>
            <a:ext cx="2762820" cy="2356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98" name="Subtitle 2"/>
          <p:cNvSpPr txBox="1">
            <a:spLocks/>
          </p:cNvSpPr>
          <p:nvPr/>
        </p:nvSpPr>
        <p:spPr>
          <a:xfrm>
            <a:off x="1362175" y="2880693"/>
            <a:ext cx="1303919" cy="391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2">
                    <a:lumMod val="25000"/>
                  </a:schemeClr>
                </a:solidFill>
                <a:latin typeface="Nunito Sans Light" panose="00000400000000000000" pitchFamily="2" charset="0"/>
              </a:rPr>
              <a:t>Month 3</a:t>
            </a:r>
          </a:p>
          <a:p>
            <a:pPr algn="l"/>
            <a:endParaRPr lang="en-US" sz="1600" dirty="0">
              <a:solidFill>
                <a:schemeClr val="bg2">
                  <a:lumMod val="50000"/>
                </a:schemeClr>
              </a:solidFill>
              <a:latin typeface="Nunito Sans Light" panose="00000400000000000000" pitchFamily="2" charset="0"/>
            </a:endParaRPr>
          </a:p>
        </p:txBody>
      </p:sp>
      <p:sp>
        <p:nvSpPr>
          <p:cNvPr id="99" name="Rectangle 98"/>
          <p:cNvSpPr/>
          <p:nvPr/>
        </p:nvSpPr>
        <p:spPr>
          <a:xfrm>
            <a:off x="1450961" y="3216236"/>
            <a:ext cx="8899670" cy="2313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00" name="Rectangle 99"/>
          <p:cNvSpPr/>
          <p:nvPr/>
        </p:nvSpPr>
        <p:spPr>
          <a:xfrm>
            <a:off x="1450961" y="3216236"/>
            <a:ext cx="3073905" cy="2356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04" name="Subtitle 2"/>
          <p:cNvSpPr txBox="1">
            <a:spLocks/>
          </p:cNvSpPr>
          <p:nvPr/>
        </p:nvSpPr>
        <p:spPr>
          <a:xfrm>
            <a:off x="1391942" y="3612783"/>
            <a:ext cx="1303919" cy="391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2">
                    <a:lumMod val="25000"/>
                  </a:schemeClr>
                </a:solidFill>
                <a:latin typeface="Nunito Sans Light" panose="00000400000000000000" pitchFamily="2" charset="0"/>
              </a:rPr>
              <a:t>Month 4</a:t>
            </a:r>
          </a:p>
          <a:p>
            <a:pPr algn="l"/>
            <a:endParaRPr lang="en-US" sz="1600" dirty="0">
              <a:solidFill>
                <a:schemeClr val="bg2">
                  <a:lumMod val="50000"/>
                </a:schemeClr>
              </a:solidFill>
              <a:latin typeface="Nunito Sans Light" panose="00000400000000000000" pitchFamily="2" charset="0"/>
            </a:endParaRPr>
          </a:p>
        </p:txBody>
      </p:sp>
      <p:sp>
        <p:nvSpPr>
          <p:cNvPr id="109" name="Rectangle 108"/>
          <p:cNvSpPr/>
          <p:nvPr/>
        </p:nvSpPr>
        <p:spPr>
          <a:xfrm>
            <a:off x="1480728" y="3948326"/>
            <a:ext cx="8899670" cy="2313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4" name="Rectangle 113"/>
          <p:cNvSpPr/>
          <p:nvPr/>
        </p:nvSpPr>
        <p:spPr>
          <a:xfrm>
            <a:off x="1480728" y="3948326"/>
            <a:ext cx="5259437" cy="2356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9" name="Subtitle 2"/>
          <p:cNvSpPr txBox="1">
            <a:spLocks/>
          </p:cNvSpPr>
          <p:nvPr/>
        </p:nvSpPr>
        <p:spPr>
          <a:xfrm>
            <a:off x="1391942" y="4332718"/>
            <a:ext cx="1303919" cy="391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2">
                    <a:lumMod val="25000"/>
                  </a:schemeClr>
                </a:solidFill>
                <a:latin typeface="Nunito Sans Light" panose="00000400000000000000" pitchFamily="2" charset="0"/>
              </a:rPr>
              <a:t>Month 5</a:t>
            </a:r>
          </a:p>
          <a:p>
            <a:pPr algn="l"/>
            <a:endParaRPr lang="en-US" sz="1600" dirty="0">
              <a:solidFill>
                <a:schemeClr val="bg2">
                  <a:lumMod val="50000"/>
                </a:schemeClr>
              </a:solidFill>
              <a:latin typeface="Nunito Sans Light" panose="00000400000000000000" pitchFamily="2" charset="0"/>
            </a:endParaRPr>
          </a:p>
        </p:txBody>
      </p:sp>
      <p:sp>
        <p:nvSpPr>
          <p:cNvPr id="122" name="Rectangle 121"/>
          <p:cNvSpPr/>
          <p:nvPr/>
        </p:nvSpPr>
        <p:spPr>
          <a:xfrm>
            <a:off x="1480728" y="4668261"/>
            <a:ext cx="8899670" cy="2313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23" name="Rectangle 122"/>
          <p:cNvSpPr/>
          <p:nvPr/>
        </p:nvSpPr>
        <p:spPr>
          <a:xfrm>
            <a:off x="1480728" y="4668261"/>
            <a:ext cx="7267346" cy="2356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24" name="Subtitle 2"/>
          <p:cNvSpPr txBox="1">
            <a:spLocks/>
          </p:cNvSpPr>
          <p:nvPr/>
        </p:nvSpPr>
        <p:spPr>
          <a:xfrm>
            <a:off x="1391942" y="5048294"/>
            <a:ext cx="1303919" cy="391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2">
                    <a:lumMod val="25000"/>
                  </a:schemeClr>
                </a:solidFill>
                <a:latin typeface="Nunito Sans Light" panose="00000400000000000000" pitchFamily="2" charset="0"/>
              </a:rPr>
              <a:t>Month 6</a:t>
            </a:r>
          </a:p>
          <a:p>
            <a:pPr algn="l"/>
            <a:endParaRPr lang="en-US" sz="1600" dirty="0">
              <a:solidFill>
                <a:schemeClr val="bg2">
                  <a:lumMod val="50000"/>
                </a:schemeClr>
              </a:solidFill>
              <a:latin typeface="Nunito Sans Light" panose="00000400000000000000" pitchFamily="2" charset="0"/>
            </a:endParaRPr>
          </a:p>
        </p:txBody>
      </p:sp>
      <p:sp>
        <p:nvSpPr>
          <p:cNvPr id="125" name="Rectangle 124"/>
          <p:cNvSpPr/>
          <p:nvPr/>
        </p:nvSpPr>
        <p:spPr>
          <a:xfrm>
            <a:off x="1480728" y="5383837"/>
            <a:ext cx="8899670" cy="2313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26" name="Rectangle 125"/>
          <p:cNvSpPr/>
          <p:nvPr/>
        </p:nvSpPr>
        <p:spPr>
          <a:xfrm>
            <a:off x="1480728" y="5383837"/>
            <a:ext cx="8700220" cy="235693"/>
          </a:xfrm>
          <a:prstGeom prst="rect">
            <a:avLst/>
          </a:prstGeom>
          <a:solidFill>
            <a:srgbClr val="623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Tree>
    <p:extLst>
      <p:ext uri="{BB962C8B-B14F-4D97-AF65-F5344CB8AC3E}">
        <p14:creationId xmlns:p14="http://schemas.microsoft.com/office/powerpoint/2010/main" val="170791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fade">
                                      <p:cBhvr>
                                        <p:cTn id="26" dur="500"/>
                                        <p:tgtEl>
                                          <p:spTgt spid="9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500"/>
                                        <p:tgtEl>
                                          <p:spTgt spid="9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500"/>
                                        <p:tgtEl>
                                          <p:spTgt spid="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500"/>
                                        <p:tgtEl>
                                          <p:spTgt spid="9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fade">
                                      <p:cBhvr>
                                        <p:cTn id="54" dur="500"/>
                                        <p:tgtEl>
                                          <p:spTgt spid="10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p:cTn id="59" dur="500"/>
                                        <p:tgtEl>
                                          <p:spTgt spid="1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fade">
                                      <p:cBhvr>
                                        <p:cTn id="62" dur="500"/>
                                        <p:tgtEl>
                                          <p:spTgt spid="1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4"/>
                                        </p:tgtEl>
                                        <p:attrNameLst>
                                          <p:attrName>style.visibility</p:attrName>
                                        </p:attrNameLst>
                                      </p:cBhvr>
                                      <p:to>
                                        <p:strVal val="visible"/>
                                      </p:to>
                                    </p:set>
                                    <p:animEffect transition="in" filter="fade">
                                      <p:cBhvr>
                                        <p:cTn id="70" dur="500"/>
                                        <p:tgtEl>
                                          <p:spTgt spid="1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6"/>
                                        </p:tgtEl>
                                        <p:attrNameLst>
                                          <p:attrName>style.visibility</p:attrName>
                                        </p:attrNameLst>
                                      </p:cBhvr>
                                      <p:to>
                                        <p:strVal val="visible"/>
                                      </p:to>
                                    </p:set>
                                    <p:animEffect transition="in" filter="fade">
                                      <p:cBhvr>
                                        <p:cTn id="73" dur="500"/>
                                        <p:tgtEl>
                                          <p:spTgt spid="1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fade">
                                      <p:cBhvr>
                                        <p:cTn id="7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55" grpId="0"/>
      <p:bldP spid="57" grpId="0" animBg="1"/>
      <p:bldP spid="58" grpId="0" animBg="1"/>
      <p:bldP spid="95" grpId="0"/>
      <p:bldP spid="96" grpId="0" animBg="1"/>
      <p:bldP spid="97" grpId="0" animBg="1"/>
      <p:bldP spid="98" grpId="0"/>
      <p:bldP spid="99" grpId="0" animBg="1"/>
      <p:bldP spid="100" grpId="0" animBg="1"/>
      <p:bldP spid="104" grpId="0"/>
      <p:bldP spid="109" grpId="0" animBg="1"/>
      <p:bldP spid="114" grpId="0" animBg="1"/>
      <p:bldP spid="119" grpId="0"/>
      <p:bldP spid="122" grpId="0" animBg="1"/>
      <p:bldP spid="123" grpId="0" animBg="1"/>
      <p:bldP spid="124" grpId="0"/>
      <p:bldP spid="125" grpId="0" animBg="1"/>
      <p:bldP spid="1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718</Words>
  <Application>Microsoft Macintosh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Nunito Sans</vt:lpstr>
      <vt:lpstr>Nunito Sans ExtraBold</vt:lpstr>
      <vt:lpstr>Nunito Sans Light</vt:lpstr>
      <vt:lpstr>Office Theme</vt:lpstr>
      <vt:lpstr>My Killer Pitch Deck</vt:lpstr>
      <vt:lpstr>The Problem</vt:lpstr>
      <vt:lpstr>The Solution</vt:lpstr>
      <vt:lpstr>Target Market and Market Landscape</vt:lpstr>
      <vt:lpstr>The Competition</vt:lpstr>
      <vt:lpstr>Competitive Advantages</vt:lpstr>
      <vt:lpstr>Market Validation &amp; Traction</vt:lpstr>
      <vt:lpstr>Audience Segments</vt:lpstr>
      <vt:lpstr>Monthly Growth</vt:lpstr>
      <vt:lpstr>The Team</vt:lpstr>
      <vt:lpstr>The Ask</vt:lpstr>
      <vt:lpstr>My Killer Pitch Deck</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Persona Type</dc:title>
  <dc:creator>JOVAN</dc:creator>
  <cp:lastModifiedBy>Microsoft Office User</cp:lastModifiedBy>
  <cp:revision>36</cp:revision>
  <dcterms:created xsi:type="dcterms:W3CDTF">2018-05-02T11:44:32Z</dcterms:created>
  <dcterms:modified xsi:type="dcterms:W3CDTF">2018-08-13T14:54:44Z</dcterms:modified>
</cp:coreProperties>
</file>